
<file path=[Content_Types].xml><?xml version="1.0" encoding="utf-8"?>
<Types xmlns="http://schemas.openxmlformats.org/package/2006/content-types">
  <Default Extension="xml" ContentType="application/xml"/>
  <Default Extension="mp3" ContentType="audio/mpeg"/>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2" r:id="rId2"/>
  </p:sldMasterIdLst>
  <p:notesMasterIdLst>
    <p:notesMasterId r:id="rId33"/>
  </p:notesMasterIdLst>
  <p:sldIdLst>
    <p:sldId id="340" r:id="rId3"/>
    <p:sldId id="341" r:id="rId4"/>
    <p:sldId id="258" r:id="rId5"/>
    <p:sldId id="343" r:id="rId6"/>
    <p:sldId id="346" r:id="rId7"/>
    <p:sldId id="355" r:id="rId8"/>
    <p:sldId id="366" r:id="rId9"/>
    <p:sldId id="367" r:id="rId10"/>
    <p:sldId id="370" r:id="rId11"/>
    <p:sldId id="354" r:id="rId12"/>
    <p:sldId id="372" r:id="rId13"/>
    <p:sldId id="368" r:id="rId14"/>
    <p:sldId id="356" r:id="rId15"/>
    <p:sldId id="364" r:id="rId16"/>
    <p:sldId id="344" r:id="rId17"/>
    <p:sldId id="342" r:id="rId18"/>
    <p:sldId id="311" r:id="rId19"/>
    <p:sldId id="351" r:id="rId20"/>
    <p:sldId id="363" r:id="rId21"/>
    <p:sldId id="369" r:id="rId22"/>
    <p:sldId id="310" r:id="rId23"/>
    <p:sldId id="317" r:id="rId24"/>
    <p:sldId id="323" r:id="rId25"/>
    <p:sldId id="278" r:id="rId26"/>
    <p:sldId id="326" r:id="rId27"/>
    <p:sldId id="362" r:id="rId28"/>
    <p:sldId id="373" r:id="rId29"/>
    <p:sldId id="374" r:id="rId30"/>
    <p:sldId id="361" r:id="rId31"/>
    <p:sldId id="358" r:id="rId32"/>
  </p:sldIdLst>
  <p:sldSz cx="12192000" cy="6858000"/>
  <p:notesSz cx="6858000" cy="9144000"/>
  <p:custDataLst>
    <p:tags r:id="rId34"/>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icrosoft Office User" initials="Office" lastIdx="0" clrIdx="0">
    <p:extLst/>
  </p:cmAuthor>
  <p:cmAuthor id="2" name="Microsoft Office User" initials="Office [2]" lastIdx="0" clrIdx="1">
    <p:extLst/>
  </p:cmAuthor>
  <p:cmAuthor id="3" name="Microsoft Office User" initials="Office [3]" lastIdx="0" clrIdx="2">
    <p:extLst/>
  </p:cmAuthor>
  <p:cmAuthor id="4" name="Microsoft Office User" initials="Office [4]" lastIdx="0" clrIdx="3">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Animation="0" useTimings="0">
    <p:present/>
    <p:sldAll/>
    <p:penClr>
      <a:prstClr val="red"/>
    </p:penClr>
    <p:extLst>
      <p:ext uri="{EC167BDD-8182-4AB7-AECC-EB403E3ABB37}">
        <p14:laserClr xmlns:p14="http://schemas.microsoft.com/office/powerpoint/2010/main">
          <a:srgbClr val="000000"/>
        </p14:laserClr>
      </p:ext>
      <p:ext uri="{2FDB2607-1784-4EEB-B798-7EB5836EED8A}">
        <p14:showMediaCtrls xmlns:p14="http://schemas.microsoft.com/office/powerpoint/2010/main" val="1"/>
      </p:ext>
    </p:extLst>
  </p:showPr>
  <p:clrMru>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324" autoAdjust="0"/>
    <p:restoredTop sz="77423"/>
  </p:normalViewPr>
  <p:slideViewPr>
    <p:cSldViewPr snapToGrid="0">
      <p:cViewPr varScale="1">
        <p:scale>
          <a:sx n="122" d="100"/>
          <a:sy n="122" d="100"/>
        </p:scale>
        <p:origin x="1464" y="200"/>
      </p:cViewPr>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notesViewPr>
    <p:cSldViewPr snapToGrid="0">
      <p:cViewPr varScale="1">
        <p:scale>
          <a:sx n="86" d="100"/>
          <a:sy n="86" d="100"/>
        </p:scale>
        <p:origin x="2712" y="208"/>
      </p:cViewPr>
      <p:guideLst/>
    </p:cSldViewPr>
  </p:notes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8.xml"/><Relationship Id="rId21" Type="http://schemas.openxmlformats.org/officeDocument/2006/relationships/slide" Target="slides/slide19.xml"/><Relationship Id="rId22" Type="http://schemas.openxmlformats.org/officeDocument/2006/relationships/slide" Target="slides/slide20.xml"/><Relationship Id="rId23" Type="http://schemas.openxmlformats.org/officeDocument/2006/relationships/slide" Target="slides/slide21.xml"/><Relationship Id="rId24" Type="http://schemas.openxmlformats.org/officeDocument/2006/relationships/slide" Target="slides/slide22.xml"/><Relationship Id="rId25" Type="http://schemas.openxmlformats.org/officeDocument/2006/relationships/slide" Target="slides/slide23.xml"/><Relationship Id="rId26" Type="http://schemas.openxmlformats.org/officeDocument/2006/relationships/slide" Target="slides/slide24.xml"/><Relationship Id="rId27" Type="http://schemas.openxmlformats.org/officeDocument/2006/relationships/slide" Target="slides/slide25.xml"/><Relationship Id="rId28" Type="http://schemas.openxmlformats.org/officeDocument/2006/relationships/slide" Target="slides/slide26.xml"/><Relationship Id="rId29" Type="http://schemas.openxmlformats.org/officeDocument/2006/relationships/slide" Target="slides/slide27.xml"/><Relationship Id="rId1" Type="http://schemas.openxmlformats.org/officeDocument/2006/relationships/slideMaster" Target="slideMasters/slideMaster1.xml"/><Relationship Id="rId2" Type="http://schemas.openxmlformats.org/officeDocument/2006/relationships/slideMaster" Target="slideMasters/slideMaster2.xml"/><Relationship Id="rId3" Type="http://schemas.openxmlformats.org/officeDocument/2006/relationships/slide" Target="slides/slide1.xml"/><Relationship Id="rId4" Type="http://schemas.openxmlformats.org/officeDocument/2006/relationships/slide" Target="slides/slide2.xml"/><Relationship Id="rId5" Type="http://schemas.openxmlformats.org/officeDocument/2006/relationships/slide" Target="slides/slide3.xml"/><Relationship Id="rId30" Type="http://schemas.openxmlformats.org/officeDocument/2006/relationships/slide" Target="slides/slide28.xml"/><Relationship Id="rId31" Type="http://schemas.openxmlformats.org/officeDocument/2006/relationships/slide" Target="slides/slide29.xml"/><Relationship Id="rId32" Type="http://schemas.openxmlformats.org/officeDocument/2006/relationships/slide" Target="slides/slide30.xml"/><Relationship Id="rId9" Type="http://schemas.openxmlformats.org/officeDocument/2006/relationships/slide" Target="slides/slide7.xml"/><Relationship Id="rId6" Type="http://schemas.openxmlformats.org/officeDocument/2006/relationships/slide" Target="slides/slide4.xml"/><Relationship Id="rId7" Type="http://schemas.openxmlformats.org/officeDocument/2006/relationships/slide" Target="slides/slide5.xml"/><Relationship Id="rId8" Type="http://schemas.openxmlformats.org/officeDocument/2006/relationships/slide" Target="slides/slide6.xml"/><Relationship Id="rId33" Type="http://schemas.openxmlformats.org/officeDocument/2006/relationships/notesMaster" Target="notesMasters/notesMaster1.xml"/><Relationship Id="rId34" Type="http://schemas.openxmlformats.org/officeDocument/2006/relationships/tags" Target="tags/tag1.xml"/><Relationship Id="rId35" Type="http://schemas.openxmlformats.org/officeDocument/2006/relationships/commentAuthors" Target="commentAuthors.xml"/><Relationship Id="rId36" Type="http://schemas.openxmlformats.org/officeDocument/2006/relationships/presProps" Target="presProps.xml"/><Relationship Id="rId10" Type="http://schemas.openxmlformats.org/officeDocument/2006/relationships/slide" Target="slides/slide8.xml"/><Relationship Id="rId11" Type="http://schemas.openxmlformats.org/officeDocument/2006/relationships/slide" Target="slides/slide9.xml"/><Relationship Id="rId12" Type="http://schemas.openxmlformats.org/officeDocument/2006/relationships/slide" Target="slides/slide10.xml"/><Relationship Id="rId13" Type="http://schemas.openxmlformats.org/officeDocument/2006/relationships/slide" Target="slides/slide11.xml"/><Relationship Id="rId14" Type="http://schemas.openxmlformats.org/officeDocument/2006/relationships/slide" Target="slides/slide12.xml"/><Relationship Id="rId15" Type="http://schemas.openxmlformats.org/officeDocument/2006/relationships/slide" Target="slides/slide13.xml"/><Relationship Id="rId16" Type="http://schemas.openxmlformats.org/officeDocument/2006/relationships/slide" Target="slides/slide14.xml"/><Relationship Id="rId17" Type="http://schemas.openxmlformats.org/officeDocument/2006/relationships/slide" Target="slides/slide15.xml"/><Relationship Id="rId18" Type="http://schemas.openxmlformats.org/officeDocument/2006/relationships/slide" Target="slides/slide16.xml"/><Relationship Id="rId19" Type="http://schemas.openxmlformats.org/officeDocument/2006/relationships/slide" Target="slides/slide17.xml"/><Relationship Id="rId37" Type="http://schemas.openxmlformats.org/officeDocument/2006/relationships/viewProps" Target="viewProps.xml"/><Relationship Id="rId38" Type="http://schemas.openxmlformats.org/officeDocument/2006/relationships/theme" Target="theme/theme1.xml"/><Relationship Id="rId39"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DD27A67-2BF5-4D05-8E6E-CB46A0A377F5}" type="datetimeFigureOut">
              <a:rPr lang="zh-CN" altLang="en-US" smtClean="0"/>
              <a:t>2019/1/17</a:t>
            </a:fld>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E010D82-7047-4CD6-8E7F-27AAC0BD12ED}" type="slidenum">
              <a:rPr lang="zh-CN" altLang="en-US" smtClean="0"/>
              <a:t>‹#›</a:t>
            </a:fld>
            <a:endParaRPr lang="zh-CN" altLang="en-US"/>
          </a:p>
        </p:txBody>
      </p:sp>
      <p:sp>
        <p:nvSpPr>
          <p:cNvPr id="9" name="页眉占位符 8"/>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10" name="幻灯片图像占位符 9"/>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Tree>
    <p:extLst>
      <p:ext uri="{BB962C8B-B14F-4D97-AF65-F5344CB8AC3E}">
        <p14:creationId xmlns:p14="http://schemas.microsoft.com/office/powerpoint/2010/main" val="10597917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a:t>
            </a:fld>
            <a:endParaRPr lang="zh-CN" altLang="en-US"/>
          </a:p>
        </p:txBody>
      </p:sp>
    </p:spTree>
    <p:extLst>
      <p:ext uri="{BB962C8B-B14F-4D97-AF65-F5344CB8AC3E}">
        <p14:creationId xmlns:p14="http://schemas.microsoft.com/office/powerpoint/2010/main" val="11402298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10</a:t>
            </a:fld>
            <a:endParaRPr lang="zh-CN" altLang="en-US"/>
          </a:p>
        </p:txBody>
      </p:sp>
    </p:spTree>
    <p:extLst>
      <p:ext uri="{BB962C8B-B14F-4D97-AF65-F5344CB8AC3E}">
        <p14:creationId xmlns:p14="http://schemas.microsoft.com/office/powerpoint/2010/main" val="5890184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第一阶段</a:t>
            </a:r>
            <a:r>
              <a:rPr lang="en-US" altLang="zh-CN" sz="1200" b="0" i="0" kern="1200" dirty="0" smtClean="0">
                <a:solidFill>
                  <a:schemeClr val="tx1"/>
                </a:solidFill>
                <a:effectLst/>
                <a:latin typeface="+mn-lt"/>
                <a:ea typeface="+mn-ea"/>
                <a:cs typeface="+mn-cs"/>
              </a:rPr>
              <a:t>Prepared</a:t>
            </a:r>
            <a:r>
              <a:rPr lang="zh-CN" altLang="en-US" sz="1200" b="0" i="0" kern="1200" dirty="0" smtClean="0">
                <a:solidFill>
                  <a:schemeClr val="tx1"/>
                </a:solidFill>
                <a:effectLst/>
                <a:latin typeface="+mn-lt"/>
                <a:ea typeface="+mn-ea"/>
                <a:cs typeface="+mn-cs"/>
              </a:rPr>
              <a:t>消息，会拿到消息的地址。</a:t>
            </a:r>
            <a:br>
              <a:rPr lang="zh-CN" altLang="en-US" sz="1200" b="0" i="0" kern="1200" dirty="0" smtClean="0">
                <a:solidFill>
                  <a:schemeClr val="tx1"/>
                </a:solidFill>
                <a:effectLst/>
                <a:latin typeface="+mn-lt"/>
                <a:ea typeface="+mn-ea"/>
                <a:cs typeface="+mn-cs"/>
              </a:rPr>
            </a:br>
            <a:r>
              <a:rPr lang="zh-CN" altLang="en-US" sz="1200" b="0" i="0" kern="1200" dirty="0" smtClean="0">
                <a:solidFill>
                  <a:schemeClr val="tx1"/>
                </a:solidFill>
                <a:effectLst/>
                <a:latin typeface="+mn-lt"/>
                <a:ea typeface="+mn-ea"/>
                <a:cs typeface="+mn-cs"/>
              </a:rPr>
              <a:t>第二阶段执行本地事务，第三阶段通过第一阶段拿到的地址去访问消息，并修改状态。</a:t>
            </a:r>
          </a:p>
          <a:p>
            <a:r>
              <a:rPr lang="zh-CN" altLang="en-US" sz="1200" b="0" i="0" kern="1200" dirty="0" smtClean="0">
                <a:solidFill>
                  <a:schemeClr val="tx1"/>
                </a:solidFill>
                <a:effectLst/>
                <a:latin typeface="+mn-lt"/>
                <a:ea typeface="+mn-ea"/>
                <a:cs typeface="+mn-cs"/>
              </a:rPr>
              <a:t>也就是说在业务方法内要想消息队列提交两次请求，一次发送消息和一次确认消息。如果确认消息发送失败了</a:t>
            </a:r>
            <a:r>
              <a:rPr lang="en-US" altLang="zh-CN" sz="1200" b="0" i="0" kern="1200" dirty="0" err="1" smtClean="0">
                <a:solidFill>
                  <a:schemeClr val="tx1"/>
                </a:solidFill>
                <a:effectLst/>
                <a:latin typeface="+mn-lt"/>
                <a:ea typeface="+mn-ea"/>
                <a:cs typeface="+mn-cs"/>
              </a:rPr>
              <a:t>RocketMQ</a:t>
            </a:r>
            <a:r>
              <a:rPr lang="zh-CN" altLang="en-US" sz="1200" b="0" i="0" kern="1200" dirty="0" smtClean="0">
                <a:solidFill>
                  <a:schemeClr val="tx1"/>
                </a:solidFill>
                <a:effectLst/>
                <a:latin typeface="+mn-lt"/>
                <a:ea typeface="+mn-ea"/>
                <a:cs typeface="+mn-cs"/>
              </a:rPr>
              <a:t>会定期扫描消息集群中的事务消息，这时候发现了</a:t>
            </a:r>
            <a:r>
              <a:rPr lang="en-US" altLang="zh-CN" sz="1200" b="0" i="0" kern="1200" dirty="0" smtClean="0">
                <a:solidFill>
                  <a:schemeClr val="tx1"/>
                </a:solidFill>
                <a:effectLst/>
                <a:latin typeface="+mn-lt"/>
                <a:ea typeface="+mn-ea"/>
                <a:cs typeface="+mn-cs"/>
              </a:rPr>
              <a:t>Prepared</a:t>
            </a:r>
            <a:r>
              <a:rPr lang="zh-CN" altLang="en-US" sz="1200" b="0" i="0" kern="1200" dirty="0" smtClean="0">
                <a:solidFill>
                  <a:schemeClr val="tx1"/>
                </a:solidFill>
                <a:effectLst/>
                <a:latin typeface="+mn-lt"/>
                <a:ea typeface="+mn-ea"/>
                <a:cs typeface="+mn-cs"/>
              </a:rPr>
              <a:t>消息，它会向消息发送者确认，所以生产方需要实现一个</a:t>
            </a:r>
            <a:r>
              <a:rPr lang="en-US" altLang="zh-CN" sz="1200" b="0" i="0" kern="1200" dirty="0" smtClean="0">
                <a:solidFill>
                  <a:schemeClr val="tx1"/>
                </a:solidFill>
                <a:effectLst/>
                <a:latin typeface="+mn-lt"/>
                <a:ea typeface="+mn-ea"/>
                <a:cs typeface="+mn-cs"/>
              </a:rPr>
              <a:t>check</a:t>
            </a:r>
            <a:r>
              <a:rPr lang="zh-CN" altLang="en-US" sz="1200" b="0" i="0" kern="1200" dirty="0" smtClean="0">
                <a:solidFill>
                  <a:schemeClr val="tx1"/>
                </a:solidFill>
                <a:effectLst/>
                <a:latin typeface="+mn-lt"/>
                <a:ea typeface="+mn-ea"/>
                <a:cs typeface="+mn-cs"/>
              </a:rPr>
              <a:t>接口，</a:t>
            </a:r>
            <a:r>
              <a:rPr lang="en-US" altLang="zh-CN" sz="1200" b="0" i="0" kern="1200" dirty="0" err="1" smtClean="0">
                <a:solidFill>
                  <a:schemeClr val="tx1"/>
                </a:solidFill>
                <a:effectLst/>
                <a:latin typeface="+mn-lt"/>
                <a:ea typeface="+mn-ea"/>
                <a:cs typeface="+mn-cs"/>
              </a:rPr>
              <a:t>RocketMQ</a:t>
            </a:r>
            <a:r>
              <a:rPr lang="zh-CN" altLang="en-US" sz="1200" b="0" i="0" kern="1200" dirty="0" smtClean="0">
                <a:solidFill>
                  <a:schemeClr val="tx1"/>
                </a:solidFill>
                <a:effectLst/>
                <a:latin typeface="+mn-lt"/>
                <a:ea typeface="+mn-ea"/>
                <a:cs typeface="+mn-cs"/>
              </a:rPr>
              <a:t>会根据发送端设置的策略来决定是回滚还是继续发送确认消息。这样就保证了消息发送与本地事务同时成功或同时失败。</a:t>
            </a:r>
          </a:p>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11</a:t>
            </a:fld>
            <a:endParaRPr lang="zh-CN" altLang="en-US"/>
          </a:p>
        </p:txBody>
      </p:sp>
    </p:spTree>
    <p:extLst>
      <p:ext uri="{BB962C8B-B14F-4D97-AF65-F5344CB8AC3E}">
        <p14:creationId xmlns:p14="http://schemas.microsoft.com/office/powerpoint/2010/main" val="81600069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12</a:t>
            </a:fld>
            <a:endParaRPr lang="zh-CN" altLang="en-US"/>
          </a:p>
        </p:txBody>
      </p:sp>
    </p:spTree>
    <p:extLst>
      <p:ext uri="{BB962C8B-B14F-4D97-AF65-F5344CB8AC3E}">
        <p14:creationId xmlns:p14="http://schemas.microsoft.com/office/powerpoint/2010/main" val="191587735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zh-CN" altLang="en-US" sz="1200" b="0" i="0" kern="1200" dirty="0" smtClean="0">
                <a:solidFill>
                  <a:schemeClr val="tx1"/>
                </a:solidFill>
                <a:effectLst/>
                <a:latin typeface="+mn-lt"/>
                <a:ea typeface="+mn-ea"/>
                <a:cs typeface="+mn-cs"/>
              </a:rPr>
              <a:t>在整个流程</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我们主要需要关注的是</a:t>
            </a:r>
            <a:r>
              <a:rPr lang="en-US" altLang="zh-CN" dirty="0" smtClean="0"/>
              <a:t>cancel</a:t>
            </a:r>
            <a:r>
              <a:rPr lang="zh-CN" altLang="en-US" sz="1200" b="0" i="0" kern="1200" dirty="0" smtClean="0">
                <a:solidFill>
                  <a:schemeClr val="tx1"/>
                </a:solidFill>
                <a:effectLst/>
                <a:latin typeface="+mn-lt"/>
                <a:ea typeface="+mn-ea"/>
                <a:cs typeface="+mn-cs"/>
              </a:rPr>
              <a:t>失败和</a:t>
            </a:r>
            <a:r>
              <a:rPr lang="en-US" altLang="zh-CN" dirty="0" smtClean="0"/>
              <a:t>confirm</a:t>
            </a:r>
            <a:r>
              <a:rPr lang="zh-CN" altLang="en-US" sz="1200" b="0" i="0" kern="1200" dirty="0" smtClean="0">
                <a:solidFill>
                  <a:schemeClr val="tx1"/>
                </a:solidFill>
                <a:effectLst/>
                <a:latin typeface="+mn-lt"/>
                <a:ea typeface="+mn-ea"/>
                <a:cs typeface="+mn-cs"/>
              </a:rPr>
              <a:t>失败引起的数据不一致现象</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1.cancel</a:t>
            </a:r>
            <a:r>
              <a:rPr lang="zh-CN" altLang="en-US" sz="1200" b="0" i="0" kern="1200" dirty="0" smtClean="0">
                <a:solidFill>
                  <a:schemeClr val="tx1"/>
                </a:solidFill>
                <a:effectLst/>
                <a:latin typeface="+mn-lt"/>
                <a:ea typeface="+mn-ea"/>
                <a:cs typeface="+mn-cs"/>
              </a:rPr>
              <a:t>接口可能部分失败</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 也可能全部失败</a:t>
            </a:r>
            <a:endParaRPr lang="en-US" altLang="zh-CN" sz="1200" b="0" i="0" kern="1200" dirty="0" smtClean="0">
              <a:solidFill>
                <a:schemeClr val="tx1"/>
              </a:solidFill>
              <a:effectLst/>
              <a:latin typeface="+mn-lt"/>
              <a:ea typeface="+mn-ea"/>
              <a:cs typeface="+mn-cs"/>
            </a:endParaRPr>
          </a:p>
          <a:p>
            <a:r>
              <a:rPr lang="en-US" altLang="zh-CN" sz="1200" b="0" i="0" kern="1200" dirty="0" smtClean="0">
                <a:solidFill>
                  <a:schemeClr val="tx1"/>
                </a:solidFill>
                <a:effectLst/>
                <a:latin typeface="+mn-lt"/>
                <a:ea typeface="+mn-ea"/>
                <a:cs typeface="+mn-cs"/>
              </a:rPr>
              <a:t>2.confirm</a:t>
            </a:r>
            <a:r>
              <a:rPr lang="zh-CN" altLang="en-US" sz="1200" b="0" i="0" kern="1200" dirty="0" smtClean="0">
                <a:solidFill>
                  <a:schemeClr val="tx1"/>
                </a:solidFill>
                <a:effectLst/>
                <a:latin typeface="+mn-lt"/>
                <a:ea typeface="+mn-ea"/>
                <a:cs typeface="+mn-cs"/>
              </a:rPr>
              <a:t>接口可能部分失败</a:t>
            </a:r>
            <a:r>
              <a:rPr lang="en-US" altLang="zh-CN" sz="1200" b="0" i="0" kern="1200" dirty="0" smtClean="0">
                <a:solidFill>
                  <a:schemeClr val="tx1"/>
                </a:solidFill>
                <a:effectLst/>
                <a:latin typeface="+mn-lt"/>
                <a:ea typeface="+mn-ea"/>
                <a:cs typeface="+mn-cs"/>
              </a:rPr>
              <a:t>,</a:t>
            </a:r>
            <a:r>
              <a:rPr lang="zh-CN" altLang="en-US" sz="1200" b="0" i="0" kern="1200" dirty="0" smtClean="0">
                <a:solidFill>
                  <a:schemeClr val="tx1"/>
                </a:solidFill>
                <a:effectLst/>
                <a:latin typeface="+mn-lt"/>
                <a:ea typeface="+mn-ea"/>
                <a:cs typeface="+mn-cs"/>
              </a:rPr>
              <a:t> 也可能全部失败</a:t>
            </a:r>
            <a:endParaRPr lang="en-US" altLang="zh-CN" sz="1200" b="0" i="0" kern="1200" dirty="0" smtClean="0">
              <a:solidFill>
                <a:schemeClr val="tx1"/>
              </a:solidFill>
              <a:effectLst/>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13</a:t>
            </a:fld>
            <a:endParaRPr lang="zh-CN" altLang="en-US"/>
          </a:p>
        </p:txBody>
      </p:sp>
    </p:spTree>
    <p:extLst>
      <p:ext uri="{BB962C8B-B14F-4D97-AF65-F5344CB8AC3E}">
        <p14:creationId xmlns:p14="http://schemas.microsoft.com/office/powerpoint/2010/main" val="75642366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15</a:t>
            </a:fld>
            <a:endParaRPr lang="zh-CN" altLang="en-US"/>
          </a:p>
        </p:txBody>
      </p:sp>
    </p:spTree>
    <p:extLst>
      <p:ext uri="{BB962C8B-B14F-4D97-AF65-F5344CB8AC3E}">
        <p14:creationId xmlns:p14="http://schemas.microsoft.com/office/powerpoint/2010/main" val="17560036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zh-CN" altLang="en-US" dirty="0" smtClean="0"/>
              <a:t>随着分布式服务的兴起</a:t>
            </a:r>
            <a:r>
              <a:rPr lang="en-US" altLang="zh-CN" dirty="0" smtClean="0"/>
              <a:t>,</a:t>
            </a:r>
            <a:r>
              <a:rPr lang="zh-CN" altLang="en-US" dirty="0" smtClean="0"/>
              <a:t>  分布式事务的需求越来越多</a:t>
            </a:r>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16</a:t>
            </a:fld>
            <a:endParaRPr lang="zh-CN" altLang="en-US"/>
          </a:p>
        </p:txBody>
      </p:sp>
    </p:spTree>
    <p:extLst>
      <p:ext uri="{BB962C8B-B14F-4D97-AF65-F5344CB8AC3E}">
        <p14:creationId xmlns:p14="http://schemas.microsoft.com/office/powerpoint/2010/main" val="153164770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17</a:t>
            </a:fld>
            <a:endParaRPr lang="zh-CN" altLang="en-US"/>
          </a:p>
        </p:txBody>
      </p:sp>
    </p:spTree>
    <p:extLst>
      <p:ext uri="{BB962C8B-B14F-4D97-AF65-F5344CB8AC3E}">
        <p14:creationId xmlns:p14="http://schemas.microsoft.com/office/powerpoint/2010/main" val="148919181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en-US" altLang="zh-CN" dirty="0" smtClean="0"/>
              <a:t>Publish</a:t>
            </a:r>
            <a:r>
              <a:rPr lang="zh-CN" altLang="en-US" dirty="0" smtClean="0"/>
              <a:t> </a:t>
            </a:r>
            <a:r>
              <a:rPr lang="en-US" altLang="zh-CN" dirty="0" smtClean="0"/>
              <a:t>-&gt;</a:t>
            </a:r>
            <a:r>
              <a:rPr lang="zh-CN" altLang="en-US" dirty="0" smtClean="0"/>
              <a:t> 本地事务 </a:t>
            </a:r>
            <a:r>
              <a:rPr lang="en-US" altLang="zh-CN" dirty="0" smtClean="0"/>
              <a:t>-&gt;</a:t>
            </a:r>
            <a:r>
              <a:rPr lang="en-US" altLang="zh-CN" dirty="0" smtClean="0"/>
              <a:t>commit</a:t>
            </a:r>
          </a:p>
          <a:p>
            <a:endParaRPr lang="en-US" altLang="zh-CN" dirty="0" smtClean="0"/>
          </a:p>
          <a:p>
            <a:endParaRPr lang="en-US" altLang="zh-CN" dirty="0" smtClean="0"/>
          </a:p>
        </p:txBody>
      </p:sp>
      <p:sp>
        <p:nvSpPr>
          <p:cNvPr id="4" name="灯片编号占位符 3"/>
          <p:cNvSpPr>
            <a:spLocks noGrp="1"/>
          </p:cNvSpPr>
          <p:nvPr>
            <p:ph type="sldNum" sz="quarter" idx="10"/>
          </p:nvPr>
        </p:nvSpPr>
        <p:spPr/>
        <p:txBody>
          <a:bodyPr/>
          <a:lstStyle/>
          <a:p>
            <a:fld id="{9E010D82-7047-4CD6-8E7F-27AAC0BD12ED}" type="slidenum">
              <a:rPr lang="zh-CN" altLang="en-US" smtClean="0"/>
              <a:t>18</a:t>
            </a:fld>
            <a:endParaRPr lang="zh-CN" altLang="en-US"/>
          </a:p>
        </p:txBody>
      </p:sp>
    </p:spTree>
    <p:extLst>
      <p:ext uri="{BB962C8B-B14F-4D97-AF65-F5344CB8AC3E}">
        <p14:creationId xmlns:p14="http://schemas.microsoft.com/office/powerpoint/2010/main" val="61313605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9E010D82-7047-4CD6-8E7F-27AAC0BD12ED}" type="slidenum">
              <a:rPr lang="zh-CN" altLang="en-US" smtClean="0"/>
              <a:t>19</a:t>
            </a:fld>
            <a:endParaRPr lang="zh-CN" altLang="en-US"/>
          </a:p>
        </p:txBody>
      </p:sp>
    </p:spTree>
    <p:extLst>
      <p:ext uri="{BB962C8B-B14F-4D97-AF65-F5344CB8AC3E}">
        <p14:creationId xmlns:p14="http://schemas.microsoft.com/office/powerpoint/2010/main" val="174868607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smtClean="0"/>
              <a:t>1.tmc</a:t>
            </a:r>
            <a:r>
              <a:rPr kumimoji="1" lang="zh-CN" altLang="en-US" dirty="0" smtClean="0"/>
              <a:t>能够提供可靠的本地事务重试机制</a:t>
            </a:r>
            <a:endParaRPr kumimoji="1" lang="en-US" altLang="zh-CN" dirty="0" smtClean="0"/>
          </a:p>
          <a:p>
            <a:endParaRPr kumimoji="1" lang="en-US" altLang="zh-CN" dirty="0" smtClean="0"/>
          </a:p>
          <a:p>
            <a:r>
              <a:rPr kumimoji="1" lang="en-US" altLang="zh-CN" dirty="0" smtClean="0"/>
              <a:t>2.tmc</a:t>
            </a:r>
            <a:r>
              <a:rPr kumimoji="1" lang="zh-CN" altLang="en-US" dirty="0" smtClean="0"/>
              <a:t>能够提供可靠的消费重试机制</a:t>
            </a:r>
            <a:endParaRPr kumimoji="1" lang="en-US" altLang="zh-CN" dirty="0" smtClean="0"/>
          </a:p>
          <a:p>
            <a:endParaRPr kumimoji="1" lang="en-US" altLang="zh-CN" dirty="0" smtClean="0"/>
          </a:p>
          <a:p>
            <a:r>
              <a:rPr kumimoji="1" lang="en-US" altLang="zh-CN" dirty="0" smtClean="0"/>
              <a:t>3.tmc</a:t>
            </a:r>
            <a:r>
              <a:rPr kumimoji="1" lang="zh-CN" altLang="en-US" dirty="0" smtClean="0"/>
              <a:t>提供重做机制</a:t>
            </a:r>
            <a:endParaRPr kumimoji="1" lang="zh-CN" altLang="en-US" dirty="0"/>
          </a:p>
        </p:txBody>
      </p:sp>
      <p:sp>
        <p:nvSpPr>
          <p:cNvPr id="4" name="幻灯片编号占位符 3"/>
          <p:cNvSpPr>
            <a:spLocks noGrp="1"/>
          </p:cNvSpPr>
          <p:nvPr>
            <p:ph type="sldNum" sz="quarter" idx="10"/>
          </p:nvPr>
        </p:nvSpPr>
        <p:spPr/>
        <p:txBody>
          <a:bodyPr/>
          <a:lstStyle/>
          <a:p>
            <a:fld id="{9E010D82-7047-4CD6-8E7F-27AAC0BD12ED}" type="slidenum">
              <a:rPr lang="zh-CN" altLang="en-US" smtClean="0"/>
              <a:t>20</a:t>
            </a:fld>
            <a:endParaRPr lang="zh-CN" altLang="en-US"/>
          </a:p>
        </p:txBody>
      </p:sp>
    </p:spTree>
    <p:extLst>
      <p:ext uri="{BB962C8B-B14F-4D97-AF65-F5344CB8AC3E}">
        <p14:creationId xmlns:p14="http://schemas.microsoft.com/office/powerpoint/2010/main" val="73197465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2</a:t>
            </a:fld>
            <a:endParaRPr lang="zh-CN" altLang="en-US"/>
          </a:p>
        </p:txBody>
      </p:sp>
    </p:spTree>
    <p:extLst>
      <p:ext uri="{BB962C8B-B14F-4D97-AF65-F5344CB8AC3E}">
        <p14:creationId xmlns:p14="http://schemas.microsoft.com/office/powerpoint/2010/main" val="154463417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21</a:t>
            </a:fld>
            <a:endParaRPr lang="zh-CN" altLang="en-US"/>
          </a:p>
        </p:txBody>
      </p:sp>
    </p:spTree>
    <p:extLst>
      <p:ext uri="{BB962C8B-B14F-4D97-AF65-F5344CB8AC3E}">
        <p14:creationId xmlns:p14="http://schemas.microsoft.com/office/powerpoint/2010/main" val="99405734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22</a:t>
            </a:fld>
            <a:endParaRPr lang="zh-CN" altLang="en-US"/>
          </a:p>
        </p:txBody>
      </p:sp>
    </p:spTree>
    <p:extLst>
      <p:ext uri="{BB962C8B-B14F-4D97-AF65-F5344CB8AC3E}">
        <p14:creationId xmlns:p14="http://schemas.microsoft.com/office/powerpoint/2010/main" val="149284406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23</a:t>
            </a:fld>
            <a:endParaRPr lang="zh-CN" altLang="en-US"/>
          </a:p>
        </p:txBody>
      </p:sp>
    </p:spTree>
    <p:extLst>
      <p:ext uri="{BB962C8B-B14F-4D97-AF65-F5344CB8AC3E}">
        <p14:creationId xmlns:p14="http://schemas.microsoft.com/office/powerpoint/2010/main" val="112112565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24</a:t>
            </a:fld>
            <a:endParaRPr lang="zh-CN" altLang="en-US"/>
          </a:p>
        </p:txBody>
      </p:sp>
    </p:spTree>
    <p:extLst>
      <p:ext uri="{BB962C8B-B14F-4D97-AF65-F5344CB8AC3E}">
        <p14:creationId xmlns:p14="http://schemas.microsoft.com/office/powerpoint/2010/main" val="422683636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25</a:t>
            </a:fld>
            <a:endParaRPr lang="zh-CN" altLang="en-US"/>
          </a:p>
        </p:txBody>
      </p:sp>
    </p:spTree>
    <p:extLst>
      <p:ext uri="{BB962C8B-B14F-4D97-AF65-F5344CB8AC3E}">
        <p14:creationId xmlns:p14="http://schemas.microsoft.com/office/powerpoint/2010/main" val="1365347122"/>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9E010D82-7047-4CD6-8E7F-27AAC0BD12ED}" type="slidenum">
              <a:rPr lang="zh-CN" altLang="en-US" smtClean="0"/>
              <a:t>27</a:t>
            </a:fld>
            <a:endParaRPr lang="zh-CN" altLang="en-US"/>
          </a:p>
        </p:txBody>
      </p:sp>
    </p:spTree>
    <p:extLst>
      <p:ext uri="{BB962C8B-B14F-4D97-AF65-F5344CB8AC3E}">
        <p14:creationId xmlns:p14="http://schemas.microsoft.com/office/powerpoint/2010/main" val="197160590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编译器将</a:t>
            </a:r>
            <a:r>
              <a:rPr kumimoji="1" lang="en-US" altLang="zh-CN" dirty="0" smtClean="0"/>
              <a:t>suspend</a:t>
            </a:r>
            <a:r>
              <a:rPr kumimoji="1" lang="zh-CN" altLang="en-US" dirty="0" smtClean="0"/>
              <a:t>进行分割成</a:t>
            </a:r>
            <a:r>
              <a:rPr kumimoji="1" lang="en-US" altLang="zh-CN" dirty="0" smtClean="0"/>
              <a:t>case,</a:t>
            </a:r>
            <a:r>
              <a:rPr kumimoji="1" lang="zh-CN" altLang="en-US" dirty="0" smtClean="0"/>
              <a:t> 然后作为一块块执行</a:t>
            </a:r>
            <a:endParaRPr kumimoji="1" lang="zh-CN" altLang="en-US" dirty="0"/>
          </a:p>
        </p:txBody>
      </p:sp>
      <p:sp>
        <p:nvSpPr>
          <p:cNvPr id="4" name="幻灯片编号占位符 3"/>
          <p:cNvSpPr>
            <a:spLocks noGrp="1"/>
          </p:cNvSpPr>
          <p:nvPr>
            <p:ph type="sldNum" sz="quarter" idx="10"/>
          </p:nvPr>
        </p:nvSpPr>
        <p:spPr/>
        <p:txBody>
          <a:bodyPr/>
          <a:lstStyle/>
          <a:p>
            <a:fld id="{9E010D82-7047-4CD6-8E7F-27AAC0BD12ED}" type="slidenum">
              <a:rPr lang="zh-CN" altLang="en-US" smtClean="0"/>
              <a:t>28</a:t>
            </a:fld>
            <a:endParaRPr lang="zh-CN" altLang="en-US"/>
          </a:p>
        </p:txBody>
      </p:sp>
    </p:spTree>
    <p:extLst>
      <p:ext uri="{BB962C8B-B14F-4D97-AF65-F5344CB8AC3E}">
        <p14:creationId xmlns:p14="http://schemas.microsoft.com/office/powerpoint/2010/main" val="68833171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29</a:t>
            </a:fld>
            <a:endParaRPr lang="zh-CN" altLang="en-US"/>
          </a:p>
        </p:txBody>
      </p:sp>
    </p:spTree>
    <p:extLst>
      <p:ext uri="{BB962C8B-B14F-4D97-AF65-F5344CB8AC3E}">
        <p14:creationId xmlns:p14="http://schemas.microsoft.com/office/powerpoint/2010/main" val="133401800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30</a:t>
            </a:fld>
            <a:endParaRPr lang="zh-CN" altLang="en-US"/>
          </a:p>
        </p:txBody>
      </p:sp>
    </p:spTree>
    <p:extLst>
      <p:ext uri="{BB962C8B-B14F-4D97-AF65-F5344CB8AC3E}">
        <p14:creationId xmlns:p14="http://schemas.microsoft.com/office/powerpoint/2010/main" val="202754450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E010D82-7047-4CD6-8E7F-27AAC0BD12ED}" type="slidenum">
              <a:rPr lang="zh-CN" altLang="en-US" smtClean="0"/>
              <a:t>3</a:t>
            </a:fld>
            <a:endParaRPr lang="zh-CN" altLang="en-US"/>
          </a:p>
        </p:txBody>
      </p:sp>
    </p:spTree>
    <p:extLst>
      <p:ext uri="{BB962C8B-B14F-4D97-AF65-F5344CB8AC3E}">
        <p14:creationId xmlns:p14="http://schemas.microsoft.com/office/powerpoint/2010/main" val="15891742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4</a:t>
            </a:fld>
            <a:endParaRPr lang="zh-CN" altLang="en-US"/>
          </a:p>
        </p:txBody>
      </p:sp>
    </p:spTree>
    <p:extLst>
      <p:ext uri="{BB962C8B-B14F-4D97-AF65-F5344CB8AC3E}">
        <p14:creationId xmlns:p14="http://schemas.microsoft.com/office/powerpoint/2010/main" val="144432845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5</a:t>
            </a:fld>
            <a:endParaRPr lang="zh-CN" altLang="en-US"/>
          </a:p>
        </p:txBody>
      </p:sp>
    </p:spTree>
    <p:extLst>
      <p:ext uri="{BB962C8B-B14F-4D97-AF65-F5344CB8AC3E}">
        <p14:creationId xmlns:p14="http://schemas.microsoft.com/office/powerpoint/2010/main" val="203453310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6</a:t>
            </a:fld>
            <a:endParaRPr lang="zh-CN" altLang="en-US"/>
          </a:p>
        </p:txBody>
      </p:sp>
    </p:spTree>
    <p:extLst>
      <p:ext uri="{BB962C8B-B14F-4D97-AF65-F5344CB8AC3E}">
        <p14:creationId xmlns:p14="http://schemas.microsoft.com/office/powerpoint/2010/main" val="14694686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en-US" altLang="zh-CN" b="1" dirty="0" smtClean="0"/>
              <a:t>1. </a:t>
            </a:r>
            <a:r>
              <a:rPr lang="zh-CN" altLang="en-US" b="1" dirty="0" smtClean="0"/>
              <a:t>准备阶段</a:t>
            </a:r>
            <a:r>
              <a:rPr lang="zh-CN" altLang="en-US" dirty="0" smtClean="0"/>
              <a:t>：准备阶段，每个资源管理器都会被轮训一遍，事务管理器给每个资源管理器发送</a:t>
            </a:r>
            <a:r>
              <a:rPr lang="en-US" altLang="zh-CN" dirty="0" smtClean="0"/>
              <a:t>Prepare</a:t>
            </a:r>
            <a:r>
              <a:rPr lang="zh-CN" altLang="en-US" dirty="0" smtClean="0"/>
              <a:t>消息，每个资源管理器要么直接返回失败</a:t>
            </a:r>
            <a:r>
              <a:rPr lang="en-US" altLang="zh-CN" dirty="0" smtClean="0"/>
              <a:t>(</a:t>
            </a:r>
            <a:r>
              <a:rPr lang="zh-CN" altLang="en-US" dirty="0" smtClean="0"/>
              <a:t>如权限验证失败</a:t>
            </a:r>
            <a:r>
              <a:rPr lang="en-US" altLang="zh-CN" dirty="0" smtClean="0"/>
              <a:t>)</a:t>
            </a:r>
            <a:r>
              <a:rPr lang="zh-CN" altLang="en-US" dirty="0" smtClean="0"/>
              <a:t>或异常，要么在本地执行事务等等，但不</a:t>
            </a:r>
            <a:r>
              <a:rPr lang="en-US" altLang="zh-CN" dirty="0" smtClean="0"/>
              <a:t>Commit</a:t>
            </a:r>
            <a:r>
              <a:rPr lang="zh-CN" altLang="en-US" dirty="0" smtClean="0"/>
              <a:t>，处于</a:t>
            </a:r>
            <a:r>
              <a:rPr lang="en-US" altLang="zh-CN" dirty="0" smtClean="0"/>
              <a:t>Ready</a:t>
            </a:r>
            <a:r>
              <a:rPr lang="zh-CN" altLang="en-US" dirty="0" smtClean="0"/>
              <a:t>状态。</a:t>
            </a:r>
          </a:p>
          <a:p>
            <a:r>
              <a:rPr lang="en-US" altLang="zh-CN" b="1" dirty="0" smtClean="0"/>
              <a:t>2. </a:t>
            </a:r>
            <a:r>
              <a:rPr lang="zh-CN" altLang="en-US" b="1" dirty="0" smtClean="0"/>
              <a:t>提交阶段</a:t>
            </a:r>
            <a:r>
              <a:rPr lang="zh-CN" altLang="en-US" dirty="0" smtClean="0"/>
              <a:t>：如果事务管理器收到了资源管理器的失败信息</a:t>
            </a:r>
            <a:r>
              <a:rPr lang="en-US" altLang="zh-CN" dirty="0" smtClean="0"/>
              <a:t>(</a:t>
            </a:r>
            <a:r>
              <a:rPr lang="zh-CN" altLang="en-US" dirty="0" smtClean="0"/>
              <a:t>如异常、超时等</a:t>
            </a:r>
            <a:r>
              <a:rPr lang="en-US" altLang="zh-CN" dirty="0" smtClean="0"/>
              <a:t>)</a:t>
            </a:r>
            <a:r>
              <a:rPr lang="zh-CN" altLang="en-US" dirty="0" smtClean="0"/>
              <a:t>，直接给每个资源管理器发送回滚</a:t>
            </a:r>
            <a:r>
              <a:rPr lang="en-US" altLang="zh-CN" dirty="0" smtClean="0"/>
              <a:t>(Rollback)</a:t>
            </a:r>
            <a:r>
              <a:rPr lang="zh-CN" altLang="en-US" dirty="0" smtClean="0"/>
              <a:t>消息；否则，发送提交</a:t>
            </a:r>
            <a:r>
              <a:rPr lang="en-US" altLang="zh-CN" dirty="0" smtClean="0"/>
              <a:t>(Commit)</a:t>
            </a:r>
            <a:r>
              <a:rPr lang="zh-CN" altLang="en-US" dirty="0" smtClean="0"/>
              <a:t>消息；资源管理器根据事务管理器的指令执行</a:t>
            </a:r>
            <a:r>
              <a:rPr lang="en-US" altLang="zh-CN" dirty="0" smtClean="0"/>
              <a:t>Commit</a:t>
            </a:r>
            <a:r>
              <a:rPr lang="zh-CN" altLang="en-US" dirty="0" smtClean="0"/>
              <a:t>或者</a:t>
            </a:r>
            <a:r>
              <a:rPr lang="en-US" altLang="zh-CN" dirty="0" smtClean="0"/>
              <a:t>Rollback</a:t>
            </a:r>
            <a:r>
              <a:rPr lang="zh-CN" altLang="en-US" dirty="0" smtClean="0"/>
              <a:t>操作，释放所有事务处理过程中使用的锁资源。</a:t>
            </a:r>
            <a:r>
              <a:rPr lang="en-US" altLang="zh-CN" dirty="0" smtClean="0"/>
              <a:t>(</a:t>
            </a:r>
            <a:r>
              <a:rPr lang="zh-CN" altLang="en-US" dirty="0" smtClean="0"/>
              <a:t>注意</a:t>
            </a:r>
            <a:r>
              <a:rPr lang="en-US" altLang="zh-CN" dirty="0" smtClean="0"/>
              <a:t>:</a:t>
            </a:r>
            <a:r>
              <a:rPr lang="zh-CN" altLang="en-US" dirty="0" smtClean="0"/>
              <a:t>必须在最后阶段释放锁资源</a:t>
            </a:r>
            <a:r>
              <a:rPr lang="en-US" altLang="zh-CN" dirty="0" smtClean="0"/>
              <a:t>)</a:t>
            </a:r>
          </a:p>
          <a:p>
            <a:r>
              <a:rPr lang="zh-CN" altLang="en-US" dirty="0" smtClean="0"/>
              <a:t>可以看出，二阶段提交这么做的就是让前面都完成了准备工作，才能提交整个事务，若中间由某一环节出现问题，则整个事务回滚。</a:t>
            </a:r>
          </a:p>
          <a:p>
            <a:endParaRPr lang="en-US" altLang="zh-CN" dirty="0" smtClean="0"/>
          </a:p>
        </p:txBody>
      </p:sp>
      <p:sp>
        <p:nvSpPr>
          <p:cNvPr id="4" name="灯片编号占位符 3"/>
          <p:cNvSpPr>
            <a:spLocks noGrp="1"/>
          </p:cNvSpPr>
          <p:nvPr>
            <p:ph type="sldNum" sz="quarter" idx="10"/>
          </p:nvPr>
        </p:nvSpPr>
        <p:spPr/>
        <p:txBody>
          <a:bodyPr/>
          <a:lstStyle/>
          <a:p>
            <a:fld id="{9E010D82-7047-4CD6-8E7F-27AAC0BD12ED}" type="slidenum">
              <a:rPr lang="zh-CN" altLang="en-US" smtClean="0"/>
              <a:t>7</a:t>
            </a:fld>
            <a:endParaRPr lang="zh-CN" altLang="en-US"/>
          </a:p>
        </p:txBody>
      </p:sp>
    </p:spTree>
    <p:extLst>
      <p:ext uri="{BB962C8B-B14F-4D97-AF65-F5344CB8AC3E}">
        <p14:creationId xmlns:p14="http://schemas.microsoft.com/office/powerpoint/2010/main" val="7349784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r>
              <a:rPr lang="zh-CN" altLang="en-US" dirty="0" smtClean="0"/>
              <a:t>优点： </a:t>
            </a:r>
          </a:p>
          <a:p>
            <a:r>
              <a:rPr lang="zh-CN" altLang="en-US" dirty="0" smtClean="0"/>
              <a:t>尽量保证了数据的强一致，实现成本较低，在各大主流数据库都有自己实现，对于 </a:t>
            </a:r>
            <a:r>
              <a:rPr lang="en-US" altLang="zh-CN" dirty="0" smtClean="0"/>
              <a:t>MySQL </a:t>
            </a:r>
            <a:r>
              <a:rPr lang="zh-CN" altLang="en-US" dirty="0" smtClean="0"/>
              <a:t>是从 </a:t>
            </a:r>
            <a:r>
              <a:rPr lang="en-US" altLang="zh-CN" dirty="0" smtClean="0"/>
              <a:t>5.5 </a:t>
            </a:r>
            <a:r>
              <a:rPr lang="zh-CN" altLang="en-US" dirty="0" smtClean="0"/>
              <a:t>开始支持。</a:t>
            </a:r>
          </a:p>
          <a:p>
            <a:endParaRPr lang="zh-CN" altLang="en-US" dirty="0" smtClean="0"/>
          </a:p>
          <a:p>
            <a:r>
              <a:rPr lang="zh-CN" altLang="en-US" dirty="0" smtClean="0"/>
              <a:t>缺点：</a:t>
            </a:r>
          </a:p>
          <a:p>
            <a:r>
              <a:rPr lang="zh-CN" altLang="en-US" b="1" dirty="0" smtClean="0"/>
              <a:t>单点问题：</a:t>
            </a:r>
            <a:r>
              <a:rPr lang="zh-CN" altLang="en-US" dirty="0" smtClean="0"/>
              <a:t>事务管理器在整个流程中扮演的角色很关键，如果其宕机，比如在第一阶段已经完成，在第二阶段正准备提交的时候事务管理器宕机，资源管理器就会一直阻塞，导致数据库无法使用。</a:t>
            </a:r>
          </a:p>
          <a:p>
            <a:r>
              <a:rPr lang="zh-CN" altLang="en-US" b="1" dirty="0" smtClean="0"/>
              <a:t>同步阻塞：</a:t>
            </a:r>
            <a:r>
              <a:rPr lang="zh-CN" altLang="en-US" dirty="0" smtClean="0"/>
              <a:t>在准备就绪之后，资源管理器中的资源一直处于阻塞，直到提交完成，释放资源。</a:t>
            </a:r>
          </a:p>
          <a:p>
            <a:r>
              <a:rPr lang="zh-CN" altLang="en-US" b="1" dirty="0" smtClean="0"/>
              <a:t>数据不一致：</a:t>
            </a:r>
            <a:r>
              <a:rPr lang="zh-CN" altLang="en-US" dirty="0" smtClean="0"/>
              <a:t>两阶段提交协议虽然为分布式数据强一致性所设计，但仍然存在数据不一致性的可能。</a:t>
            </a:r>
          </a:p>
          <a:p>
            <a:r>
              <a:rPr lang="zh-CN" altLang="en-US" dirty="0" smtClean="0"/>
              <a:t>比如在第二阶段中，假设协调者发出了事务 </a:t>
            </a:r>
            <a:r>
              <a:rPr lang="en-US" altLang="zh-CN" dirty="0" smtClean="0"/>
              <a:t>Commit </a:t>
            </a:r>
            <a:r>
              <a:rPr lang="zh-CN" altLang="en-US" dirty="0" smtClean="0"/>
              <a:t>的通知，但是因为网络问题该通知仅被一部分参与者所收到并执行了 </a:t>
            </a:r>
            <a:r>
              <a:rPr lang="en-US" altLang="zh-CN" dirty="0" smtClean="0"/>
              <a:t>Commit </a:t>
            </a:r>
            <a:r>
              <a:rPr lang="zh-CN" altLang="en-US" dirty="0" smtClean="0"/>
              <a:t>操作，其余的参与者则因为没有收到通知一直处于阻塞状态，这时候就产生了数据的不一致性。</a:t>
            </a:r>
          </a:p>
          <a:p>
            <a:endParaRPr lang="zh-CN" altLang="en-US" dirty="0" smtClean="0"/>
          </a:p>
          <a:p>
            <a:r>
              <a:rPr lang="zh-CN" altLang="en-US" dirty="0" smtClean="0"/>
              <a:t>总的来说，</a:t>
            </a:r>
            <a:r>
              <a:rPr lang="en-US" altLang="zh-CN" dirty="0" smtClean="0"/>
              <a:t>XA </a:t>
            </a:r>
            <a:r>
              <a:rPr lang="zh-CN" altLang="en-US" dirty="0" smtClean="0"/>
              <a:t>协议比较简单，成本较低，但是其单点问题，以及不能支持高并发</a:t>
            </a:r>
            <a:r>
              <a:rPr lang="en-US" altLang="zh-CN" dirty="0" smtClean="0"/>
              <a:t>(</a:t>
            </a:r>
            <a:r>
              <a:rPr lang="zh-CN" altLang="en-US" dirty="0" smtClean="0"/>
              <a:t>由于同步阻塞</a:t>
            </a:r>
            <a:r>
              <a:rPr lang="en-US" altLang="zh-CN" dirty="0" smtClean="0"/>
              <a:t>)</a:t>
            </a:r>
            <a:r>
              <a:rPr lang="zh-CN" altLang="en-US" dirty="0" smtClean="0"/>
              <a:t>依然是其最大的弱点。</a:t>
            </a:r>
          </a:p>
          <a:p>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8</a:t>
            </a:fld>
            <a:endParaRPr lang="zh-CN" altLang="en-US"/>
          </a:p>
        </p:txBody>
      </p:sp>
    </p:spTree>
    <p:extLst>
      <p:ext uri="{BB962C8B-B14F-4D97-AF65-F5344CB8AC3E}">
        <p14:creationId xmlns:p14="http://schemas.microsoft.com/office/powerpoint/2010/main" val="105639102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a:prstGeom prst="rect">
            <a:avLst/>
          </a:prstGeom>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9E010D82-7047-4CD6-8E7F-27AAC0BD12ED}" type="slidenum">
              <a:rPr lang="zh-CN" altLang="en-US" smtClean="0"/>
              <a:t>9</a:t>
            </a:fld>
            <a:endParaRPr lang="zh-CN" altLang="en-US"/>
          </a:p>
        </p:txBody>
      </p:sp>
    </p:spTree>
    <p:extLst>
      <p:ext uri="{BB962C8B-B14F-4D97-AF65-F5344CB8AC3E}">
        <p14:creationId xmlns:p14="http://schemas.microsoft.com/office/powerpoint/2010/main" val="14825846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68AC7CC-61D9-4B7E-83DB-9898A943277D}"/>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xmlns="" id="{4CB2931C-6278-416A-9372-9B8765EF6F8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a:extLst>
              <a:ext uri="{FF2B5EF4-FFF2-40B4-BE49-F238E27FC236}">
                <a16:creationId xmlns:a16="http://schemas.microsoft.com/office/drawing/2014/main" xmlns="" id="{BFFBB2BD-16B9-4225-A70C-E218E18E3792}"/>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5" name="页脚占位符 4">
            <a:extLst>
              <a:ext uri="{FF2B5EF4-FFF2-40B4-BE49-F238E27FC236}">
                <a16:creationId xmlns:a16="http://schemas.microsoft.com/office/drawing/2014/main" xmlns="" id="{86387E36-EB10-4E10-860E-6CB55D5EC0D8}"/>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CACD80B9-CDA4-41B6-9D18-A69C335D2BFC}"/>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1025288160"/>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3DD95F5D-0949-42B3-8597-9B168D5EC9B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xmlns="" id="{36C20819-7976-4486-8496-257780BD2A2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a:extLst>
              <a:ext uri="{FF2B5EF4-FFF2-40B4-BE49-F238E27FC236}">
                <a16:creationId xmlns:a16="http://schemas.microsoft.com/office/drawing/2014/main" xmlns="" id="{9A4DDA65-6146-4CF5-851A-C6482E2F8DF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D2A755BE-9A75-41CD-B0CD-DAFA3B12173B}"/>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6" name="页脚占位符 5">
            <a:extLst>
              <a:ext uri="{FF2B5EF4-FFF2-40B4-BE49-F238E27FC236}">
                <a16:creationId xmlns:a16="http://schemas.microsoft.com/office/drawing/2014/main" xmlns="" id="{A443EABF-0B49-42ED-91BE-71D1DC100D36}"/>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EED68EDF-2ED9-466C-B750-9949D1BBBBE1}"/>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265979304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D51D4B2F-B214-40E7-B220-B8E381B6CBEF}"/>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xmlns="" id="{B4514E4D-F6E5-4DEA-87D7-6F5F68EBE22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xmlns="" id="{AB9DF53D-9A4E-43FE-A222-12843D8A933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a:extLst>
              <a:ext uri="{FF2B5EF4-FFF2-40B4-BE49-F238E27FC236}">
                <a16:creationId xmlns:a16="http://schemas.microsoft.com/office/drawing/2014/main" xmlns="" id="{22264049-B4E7-4AAD-B9B2-C187DD57AF53}"/>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6" name="页脚占位符 5">
            <a:extLst>
              <a:ext uri="{FF2B5EF4-FFF2-40B4-BE49-F238E27FC236}">
                <a16:creationId xmlns:a16="http://schemas.microsoft.com/office/drawing/2014/main" xmlns="" id="{8C190453-D4C7-41E9-BC0F-5C4B5EACAEC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E546CF3A-1597-460C-B5FE-D10141D87841}"/>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3118223735"/>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697B9D13-A83B-4C8E-9F5B-5964BE70C2DF}"/>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xmlns="" id="{F5F7313E-3313-427C-83FD-88631EADDF12}"/>
              </a:ext>
            </a:extLst>
          </p:cNvPr>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1137E8ED-7FA8-44A9-8B1D-7F44F2137AA3}"/>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5" name="页脚占位符 4">
            <a:extLst>
              <a:ext uri="{FF2B5EF4-FFF2-40B4-BE49-F238E27FC236}">
                <a16:creationId xmlns:a16="http://schemas.microsoft.com/office/drawing/2014/main" xmlns="" id="{E32A6020-1122-4028-B436-A5482537E879}"/>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A5BB24DF-54FD-4F55-952F-62775EDCB2E2}"/>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233275169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3.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xmlns="" id="{6AB07950-6379-4AEB-AC87-5E379C907FF0}"/>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xmlns="" id="{B4E5BDD1-9776-4C37-B341-C23EAD8EA7BB}"/>
              </a:ext>
            </a:extLst>
          </p:cNvPr>
          <p:cNvSpPr>
            <a:spLocks noGrp="1"/>
          </p:cNvSpPr>
          <p:nvPr>
            <p:ph type="body" orient="vert" idx="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373642FA-D320-42A1-893A-6279B051AB2C}"/>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5" name="页脚占位符 4">
            <a:extLst>
              <a:ext uri="{FF2B5EF4-FFF2-40B4-BE49-F238E27FC236}">
                <a16:creationId xmlns:a16="http://schemas.microsoft.com/office/drawing/2014/main" xmlns="" id="{830C1B73-E5DD-4098-93AF-F0855E253534}"/>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1DD73265-66E9-4350-B550-CA88059C9A0F}"/>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3041965320"/>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kumimoji="1" lang="zh-CN" altLang="en-US" smtClean="0"/>
              <a:t>单击此处编辑母版标题样式</a:t>
            </a:r>
            <a:endParaRPr kumimoji="1"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smtClean="0"/>
              <a:t>单击此处编辑母版副标题样式</a:t>
            </a:r>
            <a:endParaRPr kumimoji="1" lang="zh-CN" altLang="en-US"/>
          </a:p>
        </p:txBody>
      </p:sp>
      <p:sp>
        <p:nvSpPr>
          <p:cNvPr id="4" name="日期占位符 3"/>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203548580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995360697"/>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smtClean="0"/>
              <a:t>单击此处编辑母版文本样式</a:t>
            </a:r>
          </a:p>
        </p:txBody>
      </p:sp>
      <p:sp>
        <p:nvSpPr>
          <p:cNvPr id="4" name="日期占位符 3"/>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129624349"/>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内容占位符 2"/>
          <p:cNvSpPr>
            <a:spLocks noGrp="1"/>
          </p:cNvSpPr>
          <p:nvPr>
            <p:ph sz="half" idx="1"/>
          </p:nvPr>
        </p:nvSpPr>
        <p:spPr>
          <a:xfrm>
            <a:off x="838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内容占位符 3"/>
          <p:cNvSpPr>
            <a:spLocks noGrp="1"/>
          </p:cNvSpPr>
          <p:nvPr>
            <p:ph sz="half" idx="2"/>
          </p:nvPr>
        </p:nvSpPr>
        <p:spPr>
          <a:xfrm>
            <a:off x="6172200" y="1825625"/>
            <a:ext cx="5181600" cy="435133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日期占位符 4"/>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1048015585"/>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7" name="日期占位符 6"/>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8" name="页脚占位符 7"/>
          <p:cNvSpPr>
            <a:spLocks noGrp="1"/>
          </p:cNvSpPr>
          <p:nvPr>
            <p:ph type="ftr" sz="quarter" idx="11"/>
          </p:nvPr>
        </p:nvSpPr>
        <p:spPr/>
        <p:txBody>
          <a:bodyPr/>
          <a:lstStyle/>
          <a:p>
            <a:endParaRPr kumimoji="1" lang="zh-CN" altLang="en-US"/>
          </a:p>
        </p:txBody>
      </p:sp>
      <p:sp>
        <p:nvSpPr>
          <p:cNvPr id="9" name="幻灯片编号占位符 8"/>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33706440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日期占位符 2"/>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4" name="页脚占位符 3"/>
          <p:cNvSpPr>
            <a:spLocks noGrp="1"/>
          </p:cNvSpPr>
          <p:nvPr>
            <p:ph type="ftr" sz="quarter" idx="11"/>
          </p:nvPr>
        </p:nvSpPr>
        <p:spPr/>
        <p:txBody>
          <a:bodyPr/>
          <a:lstStyle/>
          <a:p>
            <a:endParaRPr kumimoji="1" lang="zh-CN" altLang="en-US"/>
          </a:p>
        </p:txBody>
      </p:sp>
      <p:sp>
        <p:nvSpPr>
          <p:cNvPr id="5" name="幻灯片编号占位符 4"/>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212701046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标题和内容">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631547993"/>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3" name="页脚占位符 2"/>
          <p:cNvSpPr>
            <a:spLocks noGrp="1"/>
          </p:cNvSpPr>
          <p:nvPr>
            <p:ph type="ftr" sz="quarter" idx="11"/>
          </p:nvPr>
        </p:nvSpPr>
        <p:spPr/>
        <p:txBody>
          <a:bodyPr/>
          <a:lstStyle/>
          <a:p>
            <a:endParaRPr kumimoji="1" lang="zh-CN" altLang="en-US"/>
          </a:p>
        </p:txBody>
      </p:sp>
      <p:sp>
        <p:nvSpPr>
          <p:cNvPr id="4" name="幻灯片编号占位符 3"/>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1652147714"/>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68307348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kumimoji="1" lang="zh-CN" altLang="en-US" smtClean="0"/>
              <a:t>单击此处编辑母版标题样式</a:t>
            </a:r>
            <a:endParaRPr kumimoji="1"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smtClean="0"/>
              <a:t>单击此处编辑母版文本样式</a:t>
            </a:r>
          </a:p>
        </p:txBody>
      </p:sp>
      <p:sp>
        <p:nvSpPr>
          <p:cNvPr id="5" name="日期占位符 4"/>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6" name="页脚占位符 5"/>
          <p:cNvSpPr>
            <a:spLocks noGrp="1"/>
          </p:cNvSpPr>
          <p:nvPr>
            <p:ph type="ftr" sz="quarter" idx="11"/>
          </p:nvPr>
        </p:nvSpPr>
        <p:spPr/>
        <p:txBody>
          <a:bodyPr/>
          <a:lstStyle/>
          <a:p>
            <a:endParaRPr kumimoji="1" lang="zh-CN" altLang="en-US"/>
          </a:p>
        </p:txBody>
      </p:sp>
      <p:sp>
        <p:nvSpPr>
          <p:cNvPr id="7" name="幻灯片编号占位符 6"/>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211601960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1612239687"/>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kumimoji="1" lang="zh-CN" altLang="en-US" smtClean="0"/>
              <a:t>单击此处编辑母版标题样式</a:t>
            </a:r>
            <a:endParaRPr kumimoji="1" lang="zh-CN" altLang="en-US"/>
          </a:p>
        </p:txBody>
      </p:sp>
      <p:sp>
        <p:nvSpPr>
          <p:cNvPr id="3" name="竖排文本占位符 2"/>
          <p:cNvSpPr>
            <a:spLocks noGrp="1"/>
          </p:cNvSpPr>
          <p:nvPr>
            <p:ph type="body" orient="vert" idx="1"/>
          </p:nvPr>
        </p:nvSpPr>
        <p:spPr>
          <a:xfrm>
            <a:off x="838200" y="365125"/>
            <a:ext cx="7734300" cy="5811838"/>
          </a:xfrm>
        </p:spPr>
        <p:txBody>
          <a:bodyPr vert="eaVert"/>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10"/>
          </p:nvPr>
        </p:nvSpPr>
        <p:spPr/>
        <p:txBody>
          <a:body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11"/>
          </p:nvPr>
        </p:nvSpPr>
        <p:spPr/>
        <p:txBody>
          <a:bodyPr/>
          <a:lstStyle/>
          <a:p>
            <a:endParaRPr kumimoji="1" lang="zh-CN" altLang="en-US"/>
          </a:p>
        </p:txBody>
      </p:sp>
      <p:sp>
        <p:nvSpPr>
          <p:cNvPr id="6" name="幻灯片编号占位符 5"/>
          <p:cNvSpPr>
            <a:spLocks noGrp="1"/>
          </p:cNvSpPr>
          <p:nvPr>
            <p:ph type="sldNum" sz="quarter" idx="12"/>
          </p:nvPr>
        </p:nvSpPr>
        <p:spPr/>
        <p:txBody>
          <a:body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2111245210"/>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标题和内容">
    <p:bg>
      <p:bgPr>
        <a:solidFill>
          <a:schemeClr val="bg1">
            <a:lumMod val="95000"/>
          </a:schemeClr>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78509109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标题和内容">
    <p:bg>
      <p:bgPr>
        <a:solidFill>
          <a:schemeClr val="bg1">
            <a:lumMod val="95000"/>
          </a:schemeClr>
        </a:solidFill>
        <a:effectLst/>
      </p:bgPr>
    </p:bg>
    <p:spTree>
      <p:nvGrpSpPr>
        <p:cNvPr id="1" name=""/>
        <p:cNvGrpSpPr/>
        <p:nvPr/>
      </p:nvGrpSpPr>
      <p:grpSpPr>
        <a:xfrm>
          <a:off x="0" y="0"/>
          <a:ext cx="0" cy="0"/>
          <a:chOff x="0" y="0"/>
          <a:chExt cx="0" cy="0"/>
        </a:xfrm>
      </p:grpSpPr>
      <p:grpSp>
        <p:nvGrpSpPr>
          <p:cNvPr id="6" name="组合 5">
            <a:extLst>
              <a:ext uri="{FF2B5EF4-FFF2-40B4-BE49-F238E27FC236}">
                <a16:creationId xmlns:a16="http://schemas.microsoft.com/office/drawing/2014/main" xmlns="" id="{B664C256-5CEC-47DD-8A0E-F67026DA5051}"/>
              </a:ext>
            </a:extLst>
          </p:cNvPr>
          <p:cNvGrpSpPr/>
          <p:nvPr userDrawn="1"/>
        </p:nvGrpSpPr>
        <p:grpSpPr>
          <a:xfrm>
            <a:off x="333171" y="247650"/>
            <a:ext cx="3193901" cy="2049415"/>
            <a:chOff x="333171" y="247650"/>
            <a:chExt cx="3193901" cy="2049415"/>
          </a:xfrm>
        </p:grpSpPr>
        <p:grpSp>
          <p:nvGrpSpPr>
            <p:cNvPr id="2" name="组合 1">
              <a:extLst>
                <a:ext uri="{FF2B5EF4-FFF2-40B4-BE49-F238E27FC236}">
                  <a16:creationId xmlns:a16="http://schemas.microsoft.com/office/drawing/2014/main" xmlns="" id="{C610A28C-3DB2-4D43-A59E-B719E35D9306}"/>
                </a:ext>
              </a:extLst>
            </p:cNvPr>
            <p:cNvGrpSpPr/>
            <p:nvPr userDrawn="1"/>
          </p:nvGrpSpPr>
          <p:grpSpPr>
            <a:xfrm>
              <a:off x="333171" y="247650"/>
              <a:ext cx="3193901" cy="2049415"/>
              <a:chOff x="1745241" y="2201394"/>
              <a:chExt cx="5017993" cy="3219871"/>
            </a:xfrm>
          </p:grpSpPr>
          <p:sp>
            <p:nvSpPr>
              <p:cNvPr id="3" name="矩形 2">
                <a:extLst>
                  <a:ext uri="{FF2B5EF4-FFF2-40B4-BE49-F238E27FC236}">
                    <a16:creationId xmlns:a16="http://schemas.microsoft.com/office/drawing/2014/main" xmlns="" id="{051B7003-AA01-496A-A31C-D7A0874A43A9}"/>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 name="六边形 3">
                <a:extLst>
                  <a:ext uri="{FF2B5EF4-FFF2-40B4-BE49-F238E27FC236}">
                    <a16:creationId xmlns:a16="http://schemas.microsoft.com/office/drawing/2014/main" xmlns="" id="{67783447-0A4C-4967-AD41-8A7BD4C10682}"/>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5" name="矩形 4">
              <a:extLst>
                <a:ext uri="{FF2B5EF4-FFF2-40B4-BE49-F238E27FC236}">
                  <a16:creationId xmlns:a16="http://schemas.microsoft.com/office/drawing/2014/main" xmlns="" id="{66997B9B-2FB9-4A8E-AC0B-70AB61AAFC27}"/>
                </a:ext>
              </a:extLst>
            </p:cNvPr>
            <p:cNvSpPr/>
            <p:nvPr userDrawn="1"/>
          </p:nvSpPr>
          <p:spPr>
            <a:xfrm>
              <a:off x="519582" y="479501"/>
              <a:ext cx="831443" cy="1200329"/>
            </a:xfrm>
            <a:prstGeom prst="rect">
              <a:avLst/>
            </a:prstGeom>
          </p:spPr>
          <p:txBody>
            <a:bodyPr wrap="square">
              <a:spAutoFit/>
            </a:bodyPr>
            <a:lstStyle/>
            <a:p>
              <a:r>
                <a:rPr lang="en-US" altLang="zh-CN" sz="2400" dirty="0" smtClean="0">
                  <a:solidFill>
                    <a:schemeClr val="tx1"/>
                  </a:solidFill>
                  <a:latin typeface="微软雅黑" panose="020B0503020204020204" pitchFamily="34" charset="-122"/>
                  <a:ea typeface="微软雅黑" panose="020B0503020204020204" pitchFamily="34" charset="-122"/>
                </a:rPr>
                <a:t>TMC</a:t>
              </a:r>
              <a:r>
                <a:rPr lang="zh-CN" altLang="en-US" sz="2400" dirty="0" smtClean="0">
                  <a:solidFill>
                    <a:schemeClr val="tx1"/>
                  </a:solidFill>
                  <a:latin typeface="微软雅黑" panose="020B0503020204020204" pitchFamily="34" charset="-122"/>
                  <a:ea typeface="微软雅黑" panose="020B0503020204020204" pitchFamily="34" charset="-122"/>
                </a:rPr>
                <a:t>架构</a:t>
              </a:r>
              <a:endParaRPr lang="zh-CN" altLang="en-US" sz="2400" dirty="0">
                <a:solidFill>
                  <a:schemeClr val="tx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384481674"/>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0-#ppt_w/2"/>
                                          </p:val>
                                        </p:tav>
                                        <p:tav tm="100000">
                                          <p:val>
                                            <p:strVal val="#ppt_x"/>
                                          </p:val>
                                        </p:tav>
                                      </p:tavLst>
                                    </p:anim>
                                    <p:anim calcmode="lin" valueType="num">
                                      <p:cBhvr additive="base">
                                        <p:cTn id="8" dur="500" fill="hold"/>
                                        <p:tgtEl>
                                          <p:spTgt spid="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81AFC4AA-278B-4D16-9877-0B84172E6C38}"/>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xmlns="" id="{C153CFA2-29A9-4644-9F6A-C6DECF16CD1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a:extLst>
              <a:ext uri="{FF2B5EF4-FFF2-40B4-BE49-F238E27FC236}">
                <a16:creationId xmlns:a16="http://schemas.microsoft.com/office/drawing/2014/main" xmlns="" id="{C480F1F2-E317-44CB-A904-892E2165EBDF}"/>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5" name="页脚占位符 4">
            <a:extLst>
              <a:ext uri="{FF2B5EF4-FFF2-40B4-BE49-F238E27FC236}">
                <a16:creationId xmlns:a16="http://schemas.microsoft.com/office/drawing/2014/main" xmlns="" id="{59C1F8C6-F785-4E64-A069-0F836DAC122F}"/>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xmlns="" id="{1B89CCDC-132D-42FB-896C-58E2F64E0C14}"/>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271081209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F928E4A5-1038-44B2-B187-524495F40F47}"/>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xmlns="" id="{7ED59A1B-FA6E-4652-82C5-D29BE61B2FD9}"/>
              </a:ext>
            </a:extLst>
          </p:cNvPr>
          <p:cNvSpPr>
            <a:spLocks noGrp="1"/>
          </p:cNvSpPr>
          <p:nvPr>
            <p:ph sz="half" idx="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a:extLst>
              <a:ext uri="{FF2B5EF4-FFF2-40B4-BE49-F238E27FC236}">
                <a16:creationId xmlns:a16="http://schemas.microsoft.com/office/drawing/2014/main" xmlns="" id="{EDF844BA-EEF9-4725-907B-19D9354D0434}"/>
              </a:ext>
            </a:extLst>
          </p:cNvPr>
          <p:cNvSpPr>
            <a:spLocks noGrp="1"/>
          </p:cNvSpPr>
          <p:nvPr>
            <p:ph sz="half" idx="2"/>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a:extLst>
              <a:ext uri="{FF2B5EF4-FFF2-40B4-BE49-F238E27FC236}">
                <a16:creationId xmlns:a16="http://schemas.microsoft.com/office/drawing/2014/main" xmlns="" id="{2F5FF1B4-762D-4B96-803C-511E89F7FC90}"/>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6" name="页脚占位符 5">
            <a:extLst>
              <a:ext uri="{FF2B5EF4-FFF2-40B4-BE49-F238E27FC236}">
                <a16:creationId xmlns:a16="http://schemas.microsoft.com/office/drawing/2014/main" xmlns="" id="{01583BCA-6D68-4EBA-BD4F-4C91219B1F73}"/>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xmlns="" id="{18FF7E82-F14C-4A67-8876-5956A4420A25}"/>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1155697000"/>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C2EB0D76-CCD5-4041-A3D6-040F1FEE8CF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xmlns="" id="{CB53A4D4-A068-476F-A49F-63E51F50818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a:extLst>
              <a:ext uri="{FF2B5EF4-FFF2-40B4-BE49-F238E27FC236}">
                <a16:creationId xmlns:a16="http://schemas.microsoft.com/office/drawing/2014/main" xmlns="" id="{12AFDA4A-F6CE-468F-9456-8292EF779BBA}"/>
              </a:ext>
            </a:extLst>
          </p:cNvPr>
          <p:cNvSpPr>
            <a:spLocks noGrp="1"/>
          </p:cNvSpPr>
          <p:nvPr>
            <p:ph sz="half" idx="2"/>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a:extLst>
              <a:ext uri="{FF2B5EF4-FFF2-40B4-BE49-F238E27FC236}">
                <a16:creationId xmlns:a16="http://schemas.microsoft.com/office/drawing/2014/main" xmlns="" id="{662F27EF-7C3B-4D9D-A3A6-AF49074A5C3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a:extLst>
              <a:ext uri="{FF2B5EF4-FFF2-40B4-BE49-F238E27FC236}">
                <a16:creationId xmlns:a16="http://schemas.microsoft.com/office/drawing/2014/main" xmlns="" id="{118C98BC-640B-4377-BD90-1DACDB08F663}"/>
              </a:ext>
            </a:extLst>
          </p:cNvPr>
          <p:cNvSpPr>
            <a:spLocks noGrp="1"/>
          </p:cNvSpPr>
          <p:nvPr>
            <p:ph sz="quarter" idx="4"/>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a:extLst>
              <a:ext uri="{FF2B5EF4-FFF2-40B4-BE49-F238E27FC236}">
                <a16:creationId xmlns:a16="http://schemas.microsoft.com/office/drawing/2014/main" xmlns="" id="{4C526F8A-9A51-4353-88F6-A9650688AD11}"/>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8" name="页脚占位符 7">
            <a:extLst>
              <a:ext uri="{FF2B5EF4-FFF2-40B4-BE49-F238E27FC236}">
                <a16:creationId xmlns:a16="http://schemas.microsoft.com/office/drawing/2014/main" xmlns="" id="{6EFED86C-CD4E-463D-830A-8D1E3ACB552B}"/>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xmlns="" id="{1B31C9E4-520F-4771-87B2-298A3BE7E5AA}"/>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3902564027"/>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xmlns="" id="{BB104164-6271-4770-970D-DE40DA474AEA}"/>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xmlns="" id="{56074E01-4259-4319-877E-C1AFC5F0847A}"/>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4" name="页脚占位符 3">
            <a:extLst>
              <a:ext uri="{FF2B5EF4-FFF2-40B4-BE49-F238E27FC236}">
                <a16:creationId xmlns:a16="http://schemas.microsoft.com/office/drawing/2014/main" xmlns="" id="{6E54C4E9-303B-4BD9-BA24-D7DE26B7205C}"/>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xmlns="" id="{DCE38144-E85F-4AE4-A99B-468D818A3434}"/>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74329376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xmlns="" id="{4EE56FE7-B01F-4780-B259-DB566D1B996F}"/>
              </a:ext>
            </a:extLst>
          </p:cNvPr>
          <p:cNvSpPr>
            <a:spLocks noGrp="1"/>
          </p:cNvSpPr>
          <p:nvPr>
            <p:ph type="dt" sz="half" idx="10"/>
          </p:nvPr>
        </p:nvSpPr>
        <p:spPr/>
        <p:txBody>
          <a:bodyPr/>
          <a:lstStyle/>
          <a:p>
            <a:fld id="{A6B678D2-D8C5-412A-BB35-44B355A349CB}" type="datetimeFigureOut">
              <a:rPr lang="zh-CN" altLang="en-US" smtClean="0"/>
              <a:t>2019/1/17</a:t>
            </a:fld>
            <a:endParaRPr lang="zh-CN" altLang="en-US"/>
          </a:p>
        </p:txBody>
      </p:sp>
      <p:sp>
        <p:nvSpPr>
          <p:cNvPr id="3" name="页脚占位符 2">
            <a:extLst>
              <a:ext uri="{FF2B5EF4-FFF2-40B4-BE49-F238E27FC236}">
                <a16:creationId xmlns:a16="http://schemas.microsoft.com/office/drawing/2014/main" xmlns="" id="{04CFFB91-9DC2-4CA1-9F36-F4D487CBF2FF}"/>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xmlns="" id="{D45937C7-94A3-4324-B7D3-3417577C0815}"/>
              </a:ext>
            </a:extLst>
          </p:cNvPr>
          <p:cNvSpPr>
            <a:spLocks noGrp="1"/>
          </p:cNvSpPr>
          <p:nvPr>
            <p:ph type="sldNum" sz="quarter" idx="12"/>
          </p:nvPr>
        </p:nvSpPr>
        <p:spPr/>
        <p:txBody>
          <a:body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4135761145"/>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_rels/slideMaster2.xml.rels><?xml version="1.0" encoding="UTF-8" standalone="yes"?>
<Relationships xmlns="http://schemas.openxmlformats.org/package/2006/relationships"><Relationship Id="rId11" Type="http://schemas.openxmlformats.org/officeDocument/2006/relationships/slideLayout" Target="../slideLayouts/slideLayout24.xml"/><Relationship Id="rId12" Type="http://schemas.openxmlformats.org/officeDocument/2006/relationships/theme" Target="../theme/theme2.xml"/><Relationship Id="rId1" Type="http://schemas.openxmlformats.org/officeDocument/2006/relationships/slideLayout" Target="../slideLayouts/slideLayout14.xml"/><Relationship Id="rId2" Type="http://schemas.openxmlformats.org/officeDocument/2006/relationships/slideLayout" Target="../slideLayouts/slideLayout15.xml"/><Relationship Id="rId3" Type="http://schemas.openxmlformats.org/officeDocument/2006/relationships/slideLayout" Target="../slideLayouts/slideLayout16.xml"/><Relationship Id="rId4" Type="http://schemas.openxmlformats.org/officeDocument/2006/relationships/slideLayout" Target="../slideLayouts/slideLayout17.xml"/><Relationship Id="rId5" Type="http://schemas.openxmlformats.org/officeDocument/2006/relationships/slideLayout" Target="../slideLayouts/slideLayout18.xml"/><Relationship Id="rId6" Type="http://schemas.openxmlformats.org/officeDocument/2006/relationships/slideLayout" Target="../slideLayouts/slideLayout19.xml"/><Relationship Id="rId7" Type="http://schemas.openxmlformats.org/officeDocument/2006/relationships/slideLayout" Target="../slideLayouts/slideLayout20.xml"/><Relationship Id="rId8" Type="http://schemas.openxmlformats.org/officeDocument/2006/relationships/slideLayout" Target="../slideLayouts/slideLayout21.xml"/><Relationship Id="rId9" Type="http://schemas.openxmlformats.org/officeDocument/2006/relationships/slideLayout" Target="../slideLayouts/slideLayout22.xml"/><Relationship Id="rId10"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xmlns="" id="{8A493561-1AA4-4DCB-8CE7-115EF14C0DC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xmlns="" id="{603BFCE4-3D2D-490B-A669-38F535D93E8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a:extLst>
              <a:ext uri="{FF2B5EF4-FFF2-40B4-BE49-F238E27FC236}">
                <a16:creationId xmlns:a16="http://schemas.microsoft.com/office/drawing/2014/main" xmlns="" id="{373E5D41-EBD8-4067-A54E-7CF291172A7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6B678D2-D8C5-412A-BB35-44B355A349CB}" type="datetimeFigureOut">
              <a:rPr lang="zh-CN" altLang="en-US" smtClean="0"/>
              <a:t>2019/1/17</a:t>
            </a:fld>
            <a:endParaRPr lang="zh-CN" altLang="en-US"/>
          </a:p>
        </p:txBody>
      </p:sp>
      <p:sp>
        <p:nvSpPr>
          <p:cNvPr id="5" name="页脚占位符 4">
            <a:extLst>
              <a:ext uri="{FF2B5EF4-FFF2-40B4-BE49-F238E27FC236}">
                <a16:creationId xmlns:a16="http://schemas.microsoft.com/office/drawing/2014/main" xmlns="" id="{13988E27-B5E9-447A-98B4-7E3495FB888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xmlns="" id="{829E1B5D-176A-4D45-8B01-C44C75436F5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0E52BB1-40F6-4D07-86D7-241BA765021D}" type="slidenum">
              <a:rPr lang="zh-CN" altLang="en-US" smtClean="0"/>
              <a:t>‹#›</a:t>
            </a:fld>
            <a:endParaRPr lang="zh-CN" altLang="en-US"/>
          </a:p>
        </p:txBody>
      </p:sp>
    </p:spTree>
    <p:extLst>
      <p:ext uri="{BB962C8B-B14F-4D97-AF65-F5344CB8AC3E}">
        <p14:creationId xmlns:p14="http://schemas.microsoft.com/office/powerpoint/2010/main" val="124693677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61" r:id="rId3"/>
    <p:sldLayoutId id="2147483660" r:id="rId4"/>
    <p:sldLayoutId id="2147483651" r:id="rId5"/>
    <p:sldLayoutId id="2147483652" r:id="rId6"/>
    <p:sldLayoutId id="2147483653" r:id="rId7"/>
    <p:sldLayoutId id="2147483654" r:id="rId8"/>
    <p:sldLayoutId id="2147483655" r:id="rId9"/>
    <p:sldLayoutId id="2147483656" r:id="rId10"/>
    <p:sldLayoutId id="2147483657" r:id="rId11"/>
    <p:sldLayoutId id="2147483658" r:id="rId12"/>
    <p:sldLayoutId id="2147483659" r:id="rId13"/>
  </p:sldLayoutIdLst>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smtClean="0"/>
              <a:t>单击此处编辑母版标题样式</a:t>
            </a:r>
            <a:endParaRPr kumimoji="1"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A9F57A7-9A68-C94E-91A8-37E69785A729}" type="datetimeFigureOut">
              <a:rPr kumimoji="1" lang="zh-CN" altLang="en-US" smtClean="0"/>
              <a:t>2019/1/17</a:t>
            </a:fld>
            <a:endParaRPr kumimoji="1"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23855EF-055A-9043-8154-D730FC6DA484}" type="slidenum">
              <a:rPr kumimoji="1" lang="zh-CN" altLang="en-US" smtClean="0"/>
              <a:t>‹#›</a:t>
            </a:fld>
            <a:endParaRPr kumimoji="1" lang="zh-CN" altLang="en-US"/>
          </a:p>
        </p:txBody>
      </p:sp>
    </p:spTree>
    <p:extLst>
      <p:ext uri="{BB962C8B-B14F-4D97-AF65-F5344CB8AC3E}">
        <p14:creationId xmlns:p14="http://schemas.microsoft.com/office/powerpoint/2010/main" val="673741255"/>
      </p:ext>
    </p:extLst>
  </p:cSld>
  <p:clrMap bg1="lt1" tx1="dk1" bg2="lt2" tx2="dk2" accent1="accent1" accent2="accent2" accent3="accent3" accent4="accent4" accent5="accent5" accent6="accent6" hlink="hlink" folHlink="folHlink"/>
  <p:sldLayoutIdLst>
    <p:sldLayoutId id="2147483663" r:id="rId1"/>
    <p:sldLayoutId id="2147483664" r:id="rId2"/>
    <p:sldLayoutId id="2147483665" r:id="rId3"/>
    <p:sldLayoutId id="2147483666" r:id="rId4"/>
    <p:sldLayoutId id="2147483667" r:id="rId5"/>
    <p:sldLayoutId id="2147483668" r:id="rId6"/>
    <p:sldLayoutId id="2147483669" r:id="rId7"/>
    <p:sldLayoutId id="2147483670" r:id="rId8"/>
    <p:sldLayoutId id="2147483671" r:id="rId9"/>
    <p:sldLayoutId id="2147483672" r:id="rId10"/>
    <p:sldLayoutId id="2147483673" r:id="rId11"/>
  </p:sldLayoutIdLst>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4" Type="http://schemas.openxmlformats.org/officeDocument/2006/relationships/notesSlide" Target="../notesSlides/notesSlide1.xml"/><Relationship Id="rId5" Type="http://schemas.openxmlformats.org/officeDocument/2006/relationships/image" Target="../media/image1.png"/><Relationship Id="rId6" Type="http://schemas.openxmlformats.org/officeDocument/2006/relationships/image" Target="../media/image2.png"/><Relationship Id="rId1" Type="http://schemas.microsoft.com/office/2007/relationships/media" Target="../media/media1.mp3"/><Relationship Id="rId2"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8.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jpe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1.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4" Type="http://schemas.openxmlformats.org/officeDocument/2006/relationships/image" Target="../media/image14.png"/><Relationship Id="rId5" Type="http://schemas.openxmlformats.org/officeDocument/2006/relationships/image" Target="../media/image15.png"/><Relationship Id="rId1" Type="http://schemas.openxmlformats.org/officeDocument/2006/relationships/slideLayout" Target="../slideLayouts/slideLayout3.xml"/><Relationship Id="rId2" Type="http://schemas.openxmlformats.org/officeDocument/2006/relationships/notesSlide" Target="../notesSlides/notesSlide21.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3.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16.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6.xml"/><Relationship Id="rId3" Type="http://schemas.openxmlformats.org/officeDocument/2006/relationships/image" Target="../media/image17.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3.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 name="矩形 30">
            <a:extLst>
              <a:ext uri="{FF2B5EF4-FFF2-40B4-BE49-F238E27FC236}">
                <a16:creationId xmlns:a16="http://schemas.microsoft.com/office/drawing/2014/main" xmlns="" id="{85DB5DFF-09CD-45D0-93FC-6E5289E85D00}"/>
              </a:ext>
            </a:extLst>
          </p:cNvPr>
          <p:cNvSpPr/>
          <p:nvPr/>
        </p:nvSpPr>
        <p:spPr>
          <a:xfrm rot="1451767">
            <a:off x="5953203" y="1305027"/>
            <a:ext cx="8524719" cy="8362578"/>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3" name="椭圆 12">
            <a:extLst>
              <a:ext uri="{FF2B5EF4-FFF2-40B4-BE49-F238E27FC236}">
                <a16:creationId xmlns:a16="http://schemas.microsoft.com/office/drawing/2014/main" xmlns="" id="{5B6C029F-8549-426E-92CE-5A161F885E0B}"/>
              </a:ext>
            </a:extLst>
          </p:cNvPr>
          <p:cNvSpPr/>
          <p:nvPr/>
        </p:nvSpPr>
        <p:spPr>
          <a:xfrm>
            <a:off x="2074863" y="-592138"/>
            <a:ext cx="8042275" cy="8042276"/>
          </a:xfrm>
          <a:prstGeom prst="ellipse">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dirty="0"/>
          </a:p>
        </p:txBody>
      </p:sp>
      <p:sp>
        <p:nvSpPr>
          <p:cNvPr id="12" name="椭圆 11">
            <a:extLst>
              <a:ext uri="{FF2B5EF4-FFF2-40B4-BE49-F238E27FC236}">
                <a16:creationId xmlns:a16="http://schemas.microsoft.com/office/drawing/2014/main" xmlns="" id="{C1F4057E-E579-432B-B9B9-46A415903467}"/>
              </a:ext>
            </a:extLst>
          </p:cNvPr>
          <p:cNvSpPr/>
          <p:nvPr/>
        </p:nvSpPr>
        <p:spPr>
          <a:xfrm>
            <a:off x="1862138" y="-804863"/>
            <a:ext cx="8467725" cy="8467726"/>
          </a:xfrm>
          <a:prstGeom prst="ellipse">
            <a:avLst/>
          </a:prstGeom>
          <a:no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5" name="椭圆 14">
            <a:extLst>
              <a:ext uri="{FF2B5EF4-FFF2-40B4-BE49-F238E27FC236}">
                <a16:creationId xmlns:a16="http://schemas.microsoft.com/office/drawing/2014/main" xmlns="" id="{69971C4C-0CD7-4DE2-BCD2-53C2A112EDB7}"/>
              </a:ext>
            </a:extLst>
          </p:cNvPr>
          <p:cNvSpPr/>
          <p:nvPr/>
        </p:nvSpPr>
        <p:spPr bwMode="auto">
          <a:xfrm>
            <a:off x="1976438" y="2074863"/>
            <a:ext cx="163512" cy="1635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6" name="椭圆 15">
            <a:extLst>
              <a:ext uri="{FF2B5EF4-FFF2-40B4-BE49-F238E27FC236}">
                <a16:creationId xmlns:a16="http://schemas.microsoft.com/office/drawing/2014/main" xmlns="" id="{21F58269-2E40-455C-B73E-DBBB7CEFB28A}"/>
              </a:ext>
            </a:extLst>
          </p:cNvPr>
          <p:cNvSpPr/>
          <p:nvPr/>
        </p:nvSpPr>
        <p:spPr bwMode="auto">
          <a:xfrm>
            <a:off x="1820863" y="2332038"/>
            <a:ext cx="295275" cy="295275"/>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7" name="椭圆 16">
            <a:extLst>
              <a:ext uri="{FF2B5EF4-FFF2-40B4-BE49-F238E27FC236}">
                <a16:creationId xmlns:a16="http://schemas.microsoft.com/office/drawing/2014/main" xmlns="" id="{355B7EE6-A342-4CE3-B9E1-5AFD555E8F66}"/>
              </a:ext>
            </a:extLst>
          </p:cNvPr>
          <p:cNvSpPr/>
          <p:nvPr/>
        </p:nvSpPr>
        <p:spPr bwMode="auto">
          <a:xfrm>
            <a:off x="1820863" y="2705100"/>
            <a:ext cx="163512" cy="163513"/>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8" name="椭圆 17">
            <a:extLst>
              <a:ext uri="{FF2B5EF4-FFF2-40B4-BE49-F238E27FC236}">
                <a16:creationId xmlns:a16="http://schemas.microsoft.com/office/drawing/2014/main" xmlns="" id="{6BA115E6-CD54-42A0-A563-EAAC0FB4CF63}"/>
              </a:ext>
            </a:extLst>
          </p:cNvPr>
          <p:cNvSpPr/>
          <p:nvPr/>
        </p:nvSpPr>
        <p:spPr>
          <a:xfrm>
            <a:off x="9899650" y="5048250"/>
            <a:ext cx="165100" cy="165100"/>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19" name="椭圆 18">
            <a:extLst>
              <a:ext uri="{FF2B5EF4-FFF2-40B4-BE49-F238E27FC236}">
                <a16:creationId xmlns:a16="http://schemas.microsoft.com/office/drawing/2014/main" xmlns="" id="{5738ACFE-12FC-4A06-A230-61EDAC0C87C5}"/>
              </a:ext>
            </a:extLst>
          </p:cNvPr>
          <p:cNvSpPr/>
          <p:nvPr/>
        </p:nvSpPr>
        <p:spPr>
          <a:xfrm>
            <a:off x="9686925" y="5324475"/>
            <a:ext cx="296863" cy="295275"/>
          </a:xfrm>
          <a:prstGeom prst="ellipse">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20" name="椭圆 19">
            <a:extLst>
              <a:ext uri="{FF2B5EF4-FFF2-40B4-BE49-F238E27FC236}">
                <a16:creationId xmlns:a16="http://schemas.microsoft.com/office/drawing/2014/main" xmlns="" id="{40C458E2-4817-4739-8864-678690FAC96D}"/>
              </a:ext>
            </a:extLst>
          </p:cNvPr>
          <p:cNvSpPr/>
          <p:nvPr/>
        </p:nvSpPr>
        <p:spPr>
          <a:xfrm>
            <a:off x="9539288" y="5697538"/>
            <a:ext cx="165100" cy="163512"/>
          </a:xfrm>
          <a:prstGeom prst="ellips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30" name="矩形 29">
            <a:extLst>
              <a:ext uri="{FF2B5EF4-FFF2-40B4-BE49-F238E27FC236}">
                <a16:creationId xmlns:a16="http://schemas.microsoft.com/office/drawing/2014/main" xmlns="" id="{D3F78DC7-7178-4E64-BFD9-E9F2E048EFE9}"/>
              </a:ext>
            </a:extLst>
          </p:cNvPr>
          <p:cNvSpPr/>
          <p:nvPr/>
        </p:nvSpPr>
        <p:spPr>
          <a:xfrm rot="1451767">
            <a:off x="6365860" y="1676593"/>
            <a:ext cx="2653975"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9" name="六边形 28">
            <a:extLst>
              <a:ext uri="{FF2B5EF4-FFF2-40B4-BE49-F238E27FC236}">
                <a16:creationId xmlns:a16="http://schemas.microsoft.com/office/drawing/2014/main" xmlns="" id="{0D5B64AD-7D83-4518-8C8C-8EEDC048A756}"/>
              </a:ext>
            </a:extLst>
          </p:cNvPr>
          <p:cNvSpPr/>
          <p:nvPr/>
        </p:nvSpPr>
        <p:spPr>
          <a:xfrm rot="5400000">
            <a:off x="4917962" y="325763"/>
            <a:ext cx="2234461" cy="1926260"/>
          </a:xfrm>
          <a:prstGeom prst="hexagon">
            <a:avLst/>
          </a:prstGeom>
          <a:solidFill>
            <a:schemeClr val="accent4"/>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六边形 27">
            <a:extLst>
              <a:ext uri="{FF2B5EF4-FFF2-40B4-BE49-F238E27FC236}">
                <a16:creationId xmlns:a16="http://schemas.microsoft.com/office/drawing/2014/main" xmlns="" id="{23AB3A74-3875-4037-B9C1-AA043D09A621}"/>
              </a:ext>
            </a:extLst>
          </p:cNvPr>
          <p:cNvSpPr/>
          <p:nvPr/>
        </p:nvSpPr>
        <p:spPr>
          <a:xfrm rot="5400000">
            <a:off x="4875582" y="207136"/>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文本框 31">
            <a:extLst>
              <a:ext uri="{FF2B5EF4-FFF2-40B4-BE49-F238E27FC236}">
                <a16:creationId xmlns:a16="http://schemas.microsoft.com/office/drawing/2014/main" xmlns="" id="{D13E47F2-D9CA-422E-9EB8-E899180C5031}"/>
              </a:ext>
            </a:extLst>
          </p:cNvPr>
          <p:cNvSpPr txBox="1"/>
          <p:nvPr/>
        </p:nvSpPr>
        <p:spPr>
          <a:xfrm>
            <a:off x="5001819" y="645327"/>
            <a:ext cx="1890261" cy="923330"/>
          </a:xfrm>
          <a:prstGeom prst="rect">
            <a:avLst/>
          </a:prstGeom>
          <a:noFill/>
        </p:spPr>
        <p:txBody>
          <a:bodyPr wrap="none" rtlCol="0">
            <a:spAutoFit/>
          </a:bodyPr>
          <a:lstStyle/>
          <a:p>
            <a:r>
              <a:rPr lang="en-US" altLang="zh-CN" sz="5400" b="1" dirty="0" smtClean="0">
                <a:solidFill>
                  <a:schemeClr val="bg1"/>
                </a:solidFill>
                <a:latin typeface="微软雅黑" panose="020B0503020204020204" pitchFamily="34" charset="-122"/>
                <a:ea typeface="微软雅黑" panose="020B0503020204020204" pitchFamily="34" charset="-122"/>
              </a:rPr>
              <a:t>2019</a:t>
            </a:r>
            <a:endParaRPr lang="zh-CN" altLang="en-US" sz="5400" b="1" dirty="0">
              <a:solidFill>
                <a:schemeClr val="bg1"/>
              </a:solidFill>
              <a:latin typeface="微软雅黑" panose="020B0503020204020204" pitchFamily="34" charset="-122"/>
              <a:ea typeface="微软雅黑" panose="020B0503020204020204" pitchFamily="34" charset="-122"/>
            </a:endParaRPr>
          </a:p>
        </p:txBody>
      </p:sp>
      <p:sp>
        <p:nvSpPr>
          <p:cNvPr id="33" name="文本框 32">
            <a:extLst>
              <a:ext uri="{FF2B5EF4-FFF2-40B4-BE49-F238E27FC236}">
                <a16:creationId xmlns:a16="http://schemas.microsoft.com/office/drawing/2014/main" xmlns="" id="{DB84C017-153C-46F8-8D41-DDFAC5181A97}"/>
              </a:ext>
            </a:extLst>
          </p:cNvPr>
          <p:cNvSpPr txBox="1"/>
          <p:nvPr/>
        </p:nvSpPr>
        <p:spPr>
          <a:xfrm>
            <a:off x="2166064" y="3926986"/>
            <a:ext cx="7883890" cy="1107996"/>
          </a:xfrm>
          <a:prstGeom prst="rect">
            <a:avLst/>
          </a:prstGeom>
          <a:noFill/>
        </p:spPr>
        <p:txBody>
          <a:bodyPr wrap="none" rtlCol="0">
            <a:spAutoFit/>
          </a:bodyPr>
          <a:lstStyle/>
          <a:p>
            <a:pPr algn="ctr"/>
            <a:r>
              <a:rPr lang="en-US" altLang="zh-CN" sz="6600" b="1" dirty="0" smtClean="0"/>
              <a:t>TMC</a:t>
            </a:r>
            <a:r>
              <a:rPr lang="zh-CN" altLang="en-US" sz="6600" b="1" dirty="0" smtClean="0"/>
              <a:t>分布式事务实践</a:t>
            </a:r>
            <a:endParaRPr lang="zh-CN" altLang="en-US" sz="6600" b="1" dirty="0"/>
          </a:p>
        </p:txBody>
      </p:sp>
      <p:sp>
        <p:nvSpPr>
          <p:cNvPr id="34" name="矩形 33">
            <a:extLst>
              <a:ext uri="{FF2B5EF4-FFF2-40B4-BE49-F238E27FC236}">
                <a16:creationId xmlns:a16="http://schemas.microsoft.com/office/drawing/2014/main" xmlns="" id="{BE613A40-3F7A-4643-B39E-2D9572441204}"/>
              </a:ext>
            </a:extLst>
          </p:cNvPr>
          <p:cNvSpPr/>
          <p:nvPr/>
        </p:nvSpPr>
        <p:spPr>
          <a:xfrm>
            <a:off x="4356990" y="5619749"/>
            <a:ext cx="4152010" cy="369332"/>
          </a:xfrm>
          <a:prstGeom prst="rect">
            <a:avLst/>
          </a:prstGeom>
        </p:spPr>
        <p:txBody>
          <a:bodyPr wrap="square">
            <a:spAutoFit/>
          </a:bodyPr>
          <a:lstStyle/>
          <a:p>
            <a:r>
              <a:rPr lang="zh-CN" altLang="en-US" dirty="0" smtClean="0">
                <a:latin typeface="Microsoft YaHei" charset="-122"/>
                <a:ea typeface="Microsoft YaHei" charset="-122"/>
                <a:cs typeface="Microsoft YaHei" charset="-122"/>
              </a:rPr>
              <a:t>主讲人：方杨统</a:t>
            </a:r>
            <a:endParaRPr lang="en-US" altLang="zh-CN" dirty="0">
              <a:latin typeface="Microsoft YaHei" charset="-122"/>
              <a:ea typeface="Microsoft YaHei" charset="-122"/>
              <a:cs typeface="Microsoft YaHei" charset="-122"/>
            </a:endParaRPr>
          </a:p>
        </p:txBody>
      </p:sp>
      <p:pic>
        <p:nvPicPr>
          <p:cNvPr id="2" name="甘雨 - 니가 내리던 하루">
            <a:hlinkClick r:id="" action="ppaction://media"/>
            <a:extLst>
              <a:ext uri="{FF2B5EF4-FFF2-40B4-BE49-F238E27FC236}">
                <a16:creationId xmlns:a16="http://schemas.microsoft.com/office/drawing/2014/main" xmlns="" id="{305F8E7E-7444-4C14-AF1D-A79E2BF09F1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192000" y="-896938"/>
            <a:ext cx="609600" cy="609600"/>
          </a:xfrm>
          <a:prstGeom prst="rect">
            <a:avLst/>
          </a:prstGeom>
        </p:spPr>
      </p:pic>
      <p:pic>
        <p:nvPicPr>
          <p:cNvPr id="4" name="图片 3"/>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474897" y="2424154"/>
            <a:ext cx="3120590" cy="600114"/>
          </a:xfrm>
          <a:prstGeom prst="rect">
            <a:avLst/>
          </a:prstGeom>
        </p:spPr>
      </p:pic>
    </p:spTree>
    <p:extLst>
      <p:ext uri="{BB962C8B-B14F-4D97-AF65-F5344CB8AC3E}">
        <p14:creationId xmlns:p14="http://schemas.microsoft.com/office/powerpoint/2010/main" val="1712483850"/>
      </p:ext>
    </p:extLst>
  </p:cSld>
  <p:clrMapOvr>
    <a:masterClrMapping/>
  </p:clrMapOvr>
  <mc:AlternateContent xmlns:mc="http://schemas.openxmlformats.org/markup-compatibility/2006" xmlns:p14="http://schemas.microsoft.com/office/powerpoint/2010/main">
    <mc:Choice Requires="p14">
      <p:transition spd="slow" p14:dur="1600" advTm="30">
        <p14:gallery dir="l"/>
      </p:transition>
    </mc:Choice>
    <mc:Fallback xmlns="">
      <p:transition spd="slow" advTm="3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par>
                                <p:cTn id="7" presetID="53" presetClass="entr" presetSubtype="16"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anim calcmode="lin" valueType="num">
                                      <p:cBhvr>
                                        <p:cTn id="9" dur="500" fill="hold"/>
                                        <p:tgtEl>
                                          <p:spTgt spid="13"/>
                                        </p:tgtEl>
                                        <p:attrNameLst>
                                          <p:attrName>ppt_w</p:attrName>
                                        </p:attrNameLst>
                                      </p:cBhvr>
                                      <p:tavLst>
                                        <p:tav tm="0">
                                          <p:val>
                                            <p:fltVal val="0"/>
                                          </p:val>
                                        </p:tav>
                                        <p:tav tm="100000">
                                          <p:val>
                                            <p:strVal val="#ppt_w"/>
                                          </p:val>
                                        </p:tav>
                                      </p:tavLst>
                                    </p:anim>
                                    <p:anim calcmode="lin" valueType="num">
                                      <p:cBhvr>
                                        <p:cTn id="10" dur="500" fill="hold"/>
                                        <p:tgtEl>
                                          <p:spTgt spid="13"/>
                                        </p:tgtEl>
                                        <p:attrNameLst>
                                          <p:attrName>ppt_h</p:attrName>
                                        </p:attrNameLst>
                                      </p:cBhvr>
                                      <p:tavLst>
                                        <p:tav tm="0">
                                          <p:val>
                                            <p:fltVal val="0"/>
                                          </p:val>
                                        </p:tav>
                                        <p:tav tm="100000">
                                          <p:val>
                                            <p:strVal val="#ppt_h"/>
                                          </p:val>
                                        </p:tav>
                                      </p:tavLst>
                                    </p:anim>
                                    <p:animEffect transition="in" filter="fade">
                                      <p:cBhvr>
                                        <p:cTn id="11" dur="500"/>
                                        <p:tgtEl>
                                          <p:spTgt spid="13"/>
                                        </p:tgtEl>
                                      </p:cBhvr>
                                    </p:animEffect>
                                  </p:childTnLst>
                                </p:cTn>
                              </p:par>
                              <p:par>
                                <p:cTn id="12" presetID="53" presetClass="entr" presetSubtype="16" fill="hold" grpId="0" nodeType="withEffect">
                                  <p:stCondLst>
                                    <p:cond delay="0"/>
                                  </p:stCondLst>
                                  <p:childTnLst>
                                    <p:set>
                                      <p:cBhvr>
                                        <p:cTn id="13" dur="1" fill="hold">
                                          <p:stCondLst>
                                            <p:cond delay="0"/>
                                          </p:stCondLst>
                                        </p:cTn>
                                        <p:tgtEl>
                                          <p:spTgt spid="12"/>
                                        </p:tgtEl>
                                        <p:attrNameLst>
                                          <p:attrName>style.visibility</p:attrName>
                                        </p:attrNameLst>
                                      </p:cBhvr>
                                      <p:to>
                                        <p:strVal val="visible"/>
                                      </p:to>
                                    </p:set>
                                    <p:anim calcmode="lin" valueType="num">
                                      <p:cBhvr>
                                        <p:cTn id="14" dur="500" fill="hold"/>
                                        <p:tgtEl>
                                          <p:spTgt spid="12"/>
                                        </p:tgtEl>
                                        <p:attrNameLst>
                                          <p:attrName>ppt_w</p:attrName>
                                        </p:attrNameLst>
                                      </p:cBhvr>
                                      <p:tavLst>
                                        <p:tav tm="0">
                                          <p:val>
                                            <p:fltVal val="0"/>
                                          </p:val>
                                        </p:tav>
                                        <p:tav tm="100000">
                                          <p:val>
                                            <p:strVal val="#ppt_w"/>
                                          </p:val>
                                        </p:tav>
                                      </p:tavLst>
                                    </p:anim>
                                    <p:anim calcmode="lin" valueType="num">
                                      <p:cBhvr>
                                        <p:cTn id="15" dur="500" fill="hold"/>
                                        <p:tgtEl>
                                          <p:spTgt spid="12"/>
                                        </p:tgtEl>
                                        <p:attrNameLst>
                                          <p:attrName>ppt_h</p:attrName>
                                        </p:attrNameLst>
                                      </p:cBhvr>
                                      <p:tavLst>
                                        <p:tav tm="0">
                                          <p:val>
                                            <p:fltVal val="0"/>
                                          </p:val>
                                        </p:tav>
                                        <p:tav tm="100000">
                                          <p:val>
                                            <p:strVal val="#ppt_h"/>
                                          </p:val>
                                        </p:tav>
                                      </p:tavLst>
                                    </p:anim>
                                    <p:animEffect transition="in" filter="fade">
                                      <p:cBhvr>
                                        <p:cTn id="16" dur="500"/>
                                        <p:tgtEl>
                                          <p:spTgt spid="12"/>
                                        </p:tgtEl>
                                      </p:cBhvr>
                                    </p:animEffect>
                                  </p:childTnLst>
                                </p:cTn>
                              </p:par>
                              <p:par>
                                <p:cTn id="17" presetID="22" presetClass="entr" presetSubtype="8" fill="hold" grpId="0" nodeType="withEffect">
                                  <p:stCondLst>
                                    <p:cond delay="0"/>
                                  </p:stCondLst>
                                  <p:childTnLst>
                                    <p:set>
                                      <p:cBhvr>
                                        <p:cTn id="18" dur="1" fill="hold">
                                          <p:stCondLst>
                                            <p:cond delay="0"/>
                                          </p:stCondLst>
                                        </p:cTn>
                                        <p:tgtEl>
                                          <p:spTgt spid="31"/>
                                        </p:tgtEl>
                                        <p:attrNameLst>
                                          <p:attrName>style.visibility</p:attrName>
                                        </p:attrNameLst>
                                      </p:cBhvr>
                                      <p:to>
                                        <p:strVal val="visible"/>
                                      </p:to>
                                    </p:set>
                                    <p:animEffect transition="in" filter="wipe(left)">
                                      <p:cBhvr>
                                        <p:cTn id="19" dur="500"/>
                                        <p:tgtEl>
                                          <p:spTgt spid="3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7"/>
                                        </p:tgtEl>
                                        <p:attrNameLst>
                                          <p:attrName>style.visibility</p:attrName>
                                        </p:attrNameLst>
                                      </p:cBhvr>
                                      <p:to>
                                        <p:strVal val="visible"/>
                                      </p:to>
                                    </p:set>
                                    <p:animEffect transition="in" filter="fade">
                                      <p:cBhvr>
                                        <p:cTn id="22" dur="500"/>
                                        <p:tgtEl>
                                          <p:spTgt spid="17"/>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6"/>
                                        </p:tgtEl>
                                        <p:attrNameLst>
                                          <p:attrName>style.visibility</p:attrName>
                                        </p:attrNameLst>
                                      </p:cBhvr>
                                      <p:to>
                                        <p:strVal val="visible"/>
                                      </p:to>
                                    </p:set>
                                    <p:animEffect transition="in" filter="fade">
                                      <p:cBhvr>
                                        <p:cTn id="25" dur="500"/>
                                        <p:tgtEl>
                                          <p:spTgt spid="16"/>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5"/>
                                        </p:tgtEl>
                                        <p:attrNameLst>
                                          <p:attrName>style.visibility</p:attrName>
                                        </p:attrNameLst>
                                      </p:cBhvr>
                                      <p:to>
                                        <p:strVal val="visible"/>
                                      </p:to>
                                    </p:set>
                                    <p:animEffect transition="in" filter="fade">
                                      <p:cBhvr>
                                        <p:cTn id="28" dur="500"/>
                                        <p:tgtEl>
                                          <p:spTgt spid="15"/>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9"/>
                                        </p:tgtEl>
                                        <p:attrNameLst>
                                          <p:attrName>style.visibility</p:attrName>
                                        </p:attrNameLst>
                                      </p:cBhvr>
                                      <p:to>
                                        <p:strVal val="visible"/>
                                      </p:to>
                                    </p:set>
                                    <p:animEffect transition="in" filter="fade">
                                      <p:cBhvr>
                                        <p:cTn id="31" dur="500"/>
                                        <p:tgtEl>
                                          <p:spTgt spid="19"/>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Effect transition="in" filter="fade">
                                      <p:cBhvr>
                                        <p:cTn id="34" dur="500"/>
                                        <p:tgtEl>
                                          <p:spTgt spid="18"/>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500"/>
                                        <p:tgtEl>
                                          <p:spTgt spid="20"/>
                                        </p:tgtEl>
                                      </p:cBhvr>
                                    </p:animEffect>
                                  </p:childTnLst>
                                </p:cTn>
                              </p:par>
                              <p:par>
                                <p:cTn id="38" presetID="2" presetClass="entr" presetSubtype="1" fill="hold" grpId="0" nodeType="withEffect">
                                  <p:stCondLst>
                                    <p:cond delay="0"/>
                                  </p:stCondLst>
                                  <p:childTnLst>
                                    <p:set>
                                      <p:cBhvr>
                                        <p:cTn id="39" dur="1" fill="hold">
                                          <p:stCondLst>
                                            <p:cond delay="0"/>
                                          </p:stCondLst>
                                        </p:cTn>
                                        <p:tgtEl>
                                          <p:spTgt spid="28"/>
                                        </p:tgtEl>
                                        <p:attrNameLst>
                                          <p:attrName>style.visibility</p:attrName>
                                        </p:attrNameLst>
                                      </p:cBhvr>
                                      <p:to>
                                        <p:strVal val="visible"/>
                                      </p:to>
                                    </p:set>
                                    <p:anim calcmode="lin" valueType="num">
                                      <p:cBhvr additive="base">
                                        <p:cTn id="40" dur="500" fill="hold"/>
                                        <p:tgtEl>
                                          <p:spTgt spid="28"/>
                                        </p:tgtEl>
                                        <p:attrNameLst>
                                          <p:attrName>ppt_x</p:attrName>
                                        </p:attrNameLst>
                                      </p:cBhvr>
                                      <p:tavLst>
                                        <p:tav tm="0">
                                          <p:val>
                                            <p:strVal val="#ppt_x"/>
                                          </p:val>
                                        </p:tav>
                                        <p:tav tm="100000">
                                          <p:val>
                                            <p:strVal val="#ppt_x"/>
                                          </p:val>
                                        </p:tav>
                                      </p:tavLst>
                                    </p:anim>
                                    <p:anim calcmode="lin" valueType="num">
                                      <p:cBhvr additive="base">
                                        <p:cTn id="41" dur="500" fill="hold"/>
                                        <p:tgtEl>
                                          <p:spTgt spid="28"/>
                                        </p:tgtEl>
                                        <p:attrNameLst>
                                          <p:attrName>ppt_y</p:attrName>
                                        </p:attrNameLst>
                                      </p:cBhvr>
                                      <p:tavLst>
                                        <p:tav tm="0">
                                          <p:val>
                                            <p:strVal val="0-#ppt_h/2"/>
                                          </p:val>
                                        </p:tav>
                                        <p:tav tm="100000">
                                          <p:val>
                                            <p:strVal val="#ppt_y"/>
                                          </p:val>
                                        </p:tav>
                                      </p:tavLst>
                                    </p:anim>
                                  </p:childTnLst>
                                </p:cTn>
                              </p:par>
                              <p:par>
                                <p:cTn id="42" presetID="2" presetClass="entr" presetSubtype="4" fill="hold" grpId="0" nodeType="withEffect">
                                  <p:stCondLst>
                                    <p:cond delay="0"/>
                                  </p:stCondLst>
                                  <p:childTnLst>
                                    <p:set>
                                      <p:cBhvr>
                                        <p:cTn id="43" dur="1" fill="hold">
                                          <p:stCondLst>
                                            <p:cond delay="0"/>
                                          </p:stCondLst>
                                        </p:cTn>
                                        <p:tgtEl>
                                          <p:spTgt spid="29"/>
                                        </p:tgtEl>
                                        <p:attrNameLst>
                                          <p:attrName>style.visibility</p:attrName>
                                        </p:attrNameLst>
                                      </p:cBhvr>
                                      <p:to>
                                        <p:strVal val="visible"/>
                                      </p:to>
                                    </p:set>
                                    <p:anim calcmode="lin" valueType="num">
                                      <p:cBhvr additive="base">
                                        <p:cTn id="44" dur="500" fill="hold"/>
                                        <p:tgtEl>
                                          <p:spTgt spid="29"/>
                                        </p:tgtEl>
                                        <p:attrNameLst>
                                          <p:attrName>ppt_x</p:attrName>
                                        </p:attrNameLst>
                                      </p:cBhvr>
                                      <p:tavLst>
                                        <p:tav tm="0">
                                          <p:val>
                                            <p:strVal val="#ppt_x"/>
                                          </p:val>
                                        </p:tav>
                                        <p:tav tm="100000">
                                          <p:val>
                                            <p:strVal val="#ppt_x"/>
                                          </p:val>
                                        </p:tav>
                                      </p:tavLst>
                                    </p:anim>
                                    <p:anim calcmode="lin" valueType="num">
                                      <p:cBhvr additive="base">
                                        <p:cTn id="45" dur="500" fill="hold"/>
                                        <p:tgtEl>
                                          <p:spTgt spid="29"/>
                                        </p:tgtEl>
                                        <p:attrNameLst>
                                          <p:attrName>ppt_y</p:attrName>
                                        </p:attrNameLst>
                                      </p:cBhvr>
                                      <p:tavLst>
                                        <p:tav tm="0">
                                          <p:val>
                                            <p:strVal val="1+#ppt_h/2"/>
                                          </p:val>
                                        </p:tav>
                                        <p:tav tm="100000">
                                          <p:val>
                                            <p:strVal val="#ppt_y"/>
                                          </p:val>
                                        </p:tav>
                                      </p:tavLst>
                                    </p:anim>
                                  </p:childTnLst>
                                </p:cTn>
                              </p:par>
                              <p:par>
                                <p:cTn id="46" presetID="53" presetClass="entr" presetSubtype="16" fill="hold" grpId="0" nodeType="withEffect">
                                  <p:stCondLst>
                                    <p:cond delay="0"/>
                                  </p:stCondLst>
                                  <p:childTnLst>
                                    <p:set>
                                      <p:cBhvr>
                                        <p:cTn id="47" dur="1" fill="hold">
                                          <p:stCondLst>
                                            <p:cond delay="0"/>
                                          </p:stCondLst>
                                        </p:cTn>
                                        <p:tgtEl>
                                          <p:spTgt spid="32"/>
                                        </p:tgtEl>
                                        <p:attrNameLst>
                                          <p:attrName>style.visibility</p:attrName>
                                        </p:attrNameLst>
                                      </p:cBhvr>
                                      <p:to>
                                        <p:strVal val="visible"/>
                                      </p:to>
                                    </p:set>
                                    <p:anim calcmode="lin" valueType="num">
                                      <p:cBhvr>
                                        <p:cTn id="48" dur="500" fill="hold"/>
                                        <p:tgtEl>
                                          <p:spTgt spid="32"/>
                                        </p:tgtEl>
                                        <p:attrNameLst>
                                          <p:attrName>ppt_w</p:attrName>
                                        </p:attrNameLst>
                                      </p:cBhvr>
                                      <p:tavLst>
                                        <p:tav tm="0">
                                          <p:val>
                                            <p:fltVal val="0"/>
                                          </p:val>
                                        </p:tav>
                                        <p:tav tm="100000">
                                          <p:val>
                                            <p:strVal val="#ppt_w"/>
                                          </p:val>
                                        </p:tav>
                                      </p:tavLst>
                                    </p:anim>
                                    <p:anim calcmode="lin" valueType="num">
                                      <p:cBhvr>
                                        <p:cTn id="49" dur="500" fill="hold"/>
                                        <p:tgtEl>
                                          <p:spTgt spid="32"/>
                                        </p:tgtEl>
                                        <p:attrNameLst>
                                          <p:attrName>ppt_h</p:attrName>
                                        </p:attrNameLst>
                                      </p:cBhvr>
                                      <p:tavLst>
                                        <p:tav tm="0">
                                          <p:val>
                                            <p:fltVal val="0"/>
                                          </p:val>
                                        </p:tav>
                                        <p:tav tm="100000">
                                          <p:val>
                                            <p:strVal val="#ppt_h"/>
                                          </p:val>
                                        </p:tav>
                                      </p:tavLst>
                                    </p:anim>
                                    <p:animEffect transition="in" filter="fade">
                                      <p:cBhvr>
                                        <p:cTn id="50" dur="500"/>
                                        <p:tgtEl>
                                          <p:spTgt spid="32"/>
                                        </p:tgtEl>
                                      </p:cBhvr>
                                    </p:animEffect>
                                  </p:childTnLst>
                                </p:cTn>
                              </p:par>
                              <p:par>
                                <p:cTn id="51" presetID="22" presetClass="entr" presetSubtype="8" fill="hold" grpId="0" nodeType="withEffect">
                                  <p:stCondLst>
                                    <p:cond delay="0"/>
                                  </p:stCondLst>
                                  <p:childTnLst>
                                    <p:set>
                                      <p:cBhvr>
                                        <p:cTn id="52" dur="1" fill="hold">
                                          <p:stCondLst>
                                            <p:cond delay="0"/>
                                          </p:stCondLst>
                                        </p:cTn>
                                        <p:tgtEl>
                                          <p:spTgt spid="30"/>
                                        </p:tgtEl>
                                        <p:attrNameLst>
                                          <p:attrName>style.visibility</p:attrName>
                                        </p:attrNameLst>
                                      </p:cBhvr>
                                      <p:to>
                                        <p:strVal val="visible"/>
                                      </p:to>
                                    </p:set>
                                    <p:animEffect transition="in" filter="wipe(left)">
                                      <p:cBhvr>
                                        <p:cTn id="53" dur="500"/>
                                        <p:tgtEl>
                                          <p:spTgt spid="30"/>
                                        </p:tgtEl>
                                      </p:cBhvr>
                                    </p:animEffect>
                                  </p:childTnLst>
                                </p:cTn>
                              </p:par>
                              <p:par>
                                <p:cTn id="54" presetID="41" presetClass="entr" presetSubtype="0" fill="hold" grpId="0" nodeType="withEffect">
                                  <p:stCondLst>
                                    <p:cond delay="0"/>
                                  </p:stCondLst>
                                  <p:iterate type="lt">
                                    <p:tmPct val="10000"/>
                                  </p:iterate>
                                  <p:childTnLst>
                                    <p:set>
                                      <p:cBhvr>
                                        <p:cTn id="55" dur="1" fill="hold">
                                          <p:stCondLst>
                                            <p:cond delay="0"/>
                                          </p:stCondLst>
                                        </p:cTn>
                                        <p:tgtEl>
                                          <p:spTgt spid="33"/>
                                        </p:tgtEl>
                                        <p:attrNameLst>
                                          <p:attrName>style.visibility</p:attrName>
                                        </p:attrNameLst>
                                      </p:cBhvr>
                                      <p:to>
                                        <p:strVal val="visible"/>
                                      </p:to>
                                    </p:set>
                                    <p:anim calcmode="lin" valueType="num">
                                      <p:cBhvr>
                                        <p:cTn id="56" dur="500" fill="hold"/>
                                        <p:tgtEl>
                                          <p:spTgt spid="33"/>
                                        </p:tgtEl>
                                        <p:attrNameLst>
                                          <p:attrName>ppt_x</p:attrName>
                                        </p:attrNameLst>
                                      </p:cBhvr>
                                      <p:tavLst>
                                        <p:tav tm="0">
                                          <p:val>
                                            <p:strVal val="#ppt_x"/>
                                          </p:val>
                                        </p:tav>
                                        <p:tav tm="50000">
                                          <p:val>
                                            <p:strVal val="#ppt_x+.1"/>
                                          </p:val>
                                        </p:tav>
                                        <p:tav tm="100000">
                                          <p:val>
                                            <p:strVal val="#ppt_x"/>
                                          </p:val>
                                        </p:tav>
                                      </p:tavLst>
                                    </p:anim>
                                    <p:anim calcmode="lin" valueType="num">
                                      <p:cBhvr>
                                        <p:cTn id="57" dur="500" fill="hold"/>
                                        <p:tgtEl>
                                          <p:spTgt spid="33"/>
                                        </p:tgtEl>
                                        <p:attrNameLst>
                                          <p:attrName>ppt_y</p:attrName>
                                        </p:attrNameLst>
                                      </p:cBhvr>
                                      <p:tavLst>
                                        <p:tav tm="0">
                                          <p:val>
                                            <p:strVal val="#ppt_y"/>
                                          </p:val>
                                        </p:tav>
                                        <p:tav tm="100000">
                                          <p:val>
                                            <p:strVal val="#ppt_y"/>
                                          </p:val>
                                        </p:tav>
                                      </p:tavLst>
                                    </p:anim>
                                    <p:anim calcmode="lin" valueType="num">
                                      <p:cBhvr>
                                        <p:cTn id="58" dur="500" fill="hold"/>
                                        <p:tgtEl>
                                          <p:spTgt spid="33"/>
                                        </p:tgtEl>
                                        <p:attrNameLst>
                                          <p:attrName>ppt_h</p:attrName>
                                        </p:attrNameLst>
                                      </p:cBhvr>
                                      <p:tavLst>
                                        <p:tav tm="0">
                                          <p:val>
                                            <p:strVal val="#ppt_h/10"/>
                                          </p:val>
                                        </p:tav>
                                        <p:tav tm="50000">
                                          <p:val>
                                            <p:strVal val="#ppt_h+.01"/>
                                          </p:val>
                                        </p:tav>
                                        <p:tav tm="100000">
                                          <p:val>
                                            <p:strVal val="#ppt_h"/>
                                          </p:val>
                                        </p:tav>
                                      </p:tavLst>
                                    </p:anim>
                                    <p:anim calcmode="lin" valueType="num">
                                      <p:cBhvr>
                                        <p:cTn id="59" dur="500" fill="hold"/>
                                        <p:tgtEl>
                                          <p:spTgt spid="33"/>
                                        </p:tgtEl>
                                        <p:attrNameLst>
                                          <p:attrName>ppt_w</p:attrName>
                                        </p:attrNameLst>
                                      </p:cBhvr>
                                      <p:tavLst>
                                        <p:tav tm="0">
                                          <p:val>
                                            <p:strVal val="#ppt_w/10"/>
                                          </p:val>
                                        </p:tav>
                                        <p:tav tm="50000">
                                          <p:val>
                                            <p:strVal val="#ppt_w+.01"/>
                                          </p:val>
                                        </p:tav>
                                        <p:tav tm="100000">
                                          <p:val>
                                            <p:strVal val="#ppt_w"/>
                                          </p:val>
                                        </p:tav>
                                      </p:tavLst>
                                    </p:anim>
                                    <p:animEffect transition="in" filter="fade">
                                      <p:cBhvr>
                                        <p:cTn id="60" dur="500" tmFilter="0,0; .5, 1; 1, 1"/>
                                        <p:tgtEl>
                                          <p:spTgt spid="33"/>
                                        </p:tgtEl>
                                      </p:cBhvr>
                                    </p:animEffect>
                                  </p:childTnLst>
                                </p:cTn>
                              </p:par>
                              <p:par>
                                <p:cTn id="61" presetID="42" presetClass="entr" presetSubtype="0" fill="hold" grpId="0" nodeType="withEffect">
                                  <p:stCondLst>
                                    <p:cond delay="0"/>
                                  </p:stCondLst>
                                  <p:childTnLst>
                                    <p:set>
                                      <p:cBhvr>
                                        <p:cTn id="62" dur="1" fill="hold">
                                          <p:stCondLst>
                                            <p:cond delay="0"/>
                                          </p:stCondLst>
                                        </p:cTn>
                                        <p:tgtEl>
                                          <p:spTgt spid="34"/>
                                        </p:tgtEl>
                                        <p:attrNameLst>
                                          <p:attrName>style.visibility</p:attrName>
                                        </p:attrNameLst>
                                      </p:cBhvr>
                                      <p:to>
                                        <p:strVal val="visible"/>
                                      </p:to>
                                    </p:set>
                                    <p:animEffect transition="in" filter="fade">
                                      <p:cBhvr>
                                        <p:cTn id="63" dur="1000"/>
                                        <p:tgtEl>
                                          <p:spTgt spid="34"/>
                                        </p:tgtEl>
                                      </p:cBhvr>
                                    </p:animEffect>
                                    <p:anim calcmode="lin" valueType="num">
                                      <p:cBhvr>
                                        <p:cTn id="64" dur="1000" fill="hold"/>
                                        <p:tgtEl>
                                          <p:spTgt spid="34"/>
                                        </p:tgtEl>
                                        <p:attrNameLst>
                                          <p:attrName>ppt_x</p:attrName>
                                        </p:attrNameLst>
                                      </p:cBhvr>
                                      <p:tavLst>
                                        <p:tav tm="0">
                                          <p:val>
                                            <p:strVal val="#ppt_x"/>
                                          </p:val>
                                        </p:tav>
                                        <p:tav tm="100000">
                                          <p:val>
                                            <p:strVal val="#ppt_x"/>
                                          </p:val>
                                        </p:tav>
                                      </p:tavLst>
                                    </p:anim>
                                    <p:anim calcmode="lin" valueType="num">
                                      <p:cBhvr>
                                        <p:cTn id="65" dur="1000" fill="hold"/>
                                        <p:tgtEl>
                                          <p:spTgt spid="3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showWhenStopped="0">
                <p:cTn id="66" repeatCount="indefinite" fill="hold" display="0">
                  <p:stCondLst>
                    <p:cond delay="indefinite"/>
                  </p:stCondLst>
                  <p:endCondLst>
                    <p:cond evt="onStopAudio" delay="0">
                      <p:tgtEl>
                        <p:sldTgt/>
                      </p:tgtEl>
                    </p:cond>
                  </p:endCondLst>
                </p:cTn>
                <p:tgtEl>
                  <p:spTgt spid="2"/>
                </p:tgtEl>
              </p:cMediaNode>
            </p:audio>
          </p:childTnLst>
        </p:cTn>
      </p:par>
    </p:tnLst>
    <p:bldLst>
      <p:bldP spid="31" grpId="0" animBg="1"/>
      <p:bldP spid="13" grpId="0" animBg="1"/>
      <p:bldP spid="12" grpId="0" animBg="1"/>
      <p:bldP spid="15" grpId="0" animBg="1"/>
      <p:bldP spid="16" grpId="0" animBg="1"/>
      <p:bldP spid="17" grpId="0" animBg="1"/>
      <p:bldP spid="18" grpId="0" animBg="1"/>
      <p:bldP spid="19" grpId="0" animBg="1"/>
      <p:bldP spid="20" grpId="0" animBg="1"/>
      <p:bldP spid="30" grpId="0" animBg="1"/>
      <p:bldP spid="29" grpId="0" animBg="1"/>
      <p:bldP spid="28" grpId="0" animBg="1"/>
      <p:bldP spid="32" grpId="0"/>
      <p:bldP spid="33" grpId="0"/>
      <p:bldP spid="34"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797354" y="540053"/>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文本框 1"/>
          <p:cNvSpPr txBox="1"/>
          <p:nvPr/>
        </p:nvSpPr>
        <p:spPr>
          <a:xfrm>
            <a:off x="3138978" y="690440"/>
            <a:ext cx="5038070" cy="461665"/>
          </a:xfrm>
          <a:prstGeom prst="rect">
            <a:avLst/>
          </a:prstGeom>
          <a:noFill/>
        </p:spPr>
        <p:txBody>
          <a:bodyPr wrap="square" rtlCol="0">
            <a:spAutoFit/>
          </a:bodyPr>
          <a:lstStyle/>
          <a:p>
            <a:pPr>
              <a:defRPr/>
            </a:pPr>
            <a:r>
              <a:rPr lang="zh-CN" altLang="en-US" sz="2400" dirty="0">
                <a:solidFill>
                  <a:schemeClr val="dk1"/>
                </a:solidFill>
              </a:rPr>
              <a:t>消息最大努力重试</a:t>
            </a:r>
          </a:p>
        </p:txBody>
      </p:sp>
      <p:sp>
        <p:nvSpPr>
          <p:cNvPr id="9" name="文本框 8"/>
          <p:cNvSpPr txBox="1"/>
          <p:nvPr/>
        </p:nvSpPr>
        <p:spPr>
          <a:xfrm>
            <a:off x="7086600" y="2394215"/>
            <a:ext cx="5105400" cy="2585323"/>
          </a:xfrm>
          <a:prstGeom prst="rect">
            <a:avLst/>
          </a:prstGeom>
          <a:noFill/>
        </p:spPr>
        <p:txBody>
          <a:bodyPr wrap="square" rtlCol="0">
            <a:spAutoFit/>
          </a:bodyPr>
          <a:lstStyle/>
          <a:p>
            <a:pPr marL="342900" indent="-342900">
              <a:buFont typeface="+mj-lt"/>
              <a:buAutoNum type="arabicPeriod"/>
            </a:pPr>
            <a:r>
              <a:rPr lang="zh-CN" altLang="en-US" dirty="0"/>
              <a:t>上游应用发送 </a:t>
            </a:r>
            <a:r>
              <a:rPr lang="en-US" altLang="zh-CN" dirty="0"/>
              <a:t>MQ </a:t>
            </a:r>
            <a:r>
              <a:rPr lang="zh-CN" altLang="en-US" dirty="0"/>
              <a:t>消息到 </a:t>
            </a:r>
            <a:r>
              <a:rPr lang="en-US" altLang="zh-CN" dirty="0"/>
              <a:t>MQ </a:t>
            </a:r>
            <a:r>
              <a:rPr lang="zh-CN" altLang="en-US" dirty="0"/>
              <a:t>组件内，消息内包含通知规则和通知地址</a:t>
            </a:r>
          </a:p>
          <a:p>
            <a:pPr marL="342900" indent="-342900">
              <a:buFont typeface="+mj-lt"/>
              <a:buAutoNum type="arabicPeriod"/>
            </a:pPr>
            <a:r>
              <a:rPr lang="zh-CN" altLang="en-US" dirty="0"/>
              <a:t>最大努力通知服务监听到 </a:t>
            </a:r>
            <a:r>
              <a:rPr lang="en-US" altLang="zh-CN" dirty="0"/>
              <a:t>MQ </a:t>
            </a:r>
            <a:r>
              <a:rPr lang="zh-CN" altLang="en-US" dirty="0"/>
              <a:t>内的消息，解析通知规则并放入延时队列等待触发通知</a:t>
            </a:r>
          </a:p>
          <a:p>
            <a:pPr marL="342900" indent="-342900">
              <a:buFont typeface="+mj-lt"/>
              <a:buAutoNum type="arabicPeriod"/>
            </a:pPr>
            <a:r>
              <a:rPr lang="zh-CN" altLang="en-US" dirty="0"/>
              <a:t>最大努力通知服务调用下游的通知地址，如果调用成功，则该消息标记为通知成功，如果失败则在满足通知规则（例如 </a:t>
            </a:r>
            <a:r>
              <a:rPr lang="en-US" altLang="zh-CN" dirty="0"/>
              <a:t>5 </a:t>
            </a:r>
            <a:r>
              <a:rPr lang="zh-CN" altLang="en-US" dirty="0"/>
              <a:t>分钟发一次，共发送 </a:t>
            </a:r>
            <a:r>
              <a:rPr lang="en-US" altLang="zh-CN" dirty="0"/>
              <a:t>10 </a:t>
            </a:r>
            <a:r>
              <a:rPr lang="zh-CN" altLang="en-US" dirty="0"/>
              <a:t>次）的情况下重新放入延时队列等待下次触发。</a:t>
            </a:r>
          </a:p>
        </p:txBody>
      </p:sp>
      <p:pic>
        <p:nvPicPr>
          <p:cNvPr id="1026" name="Picture 2" descr="https://segmentfault.com/img/remote/1460000012376189?w=640&amp;h=401"/>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4092" y="2091851"/>
            <a:ext cx="6464655" cy="405051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9038765"/>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797354" y="540053"/>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文本框 1"/>
          <p:cNvSpPr txBox="1"/>
          <p:nvPr/>
        </p:nvSpPr>
        <p:spPr>
          <a:xfrm>
            <a:off x="3138978" y="690440"/>
            <a:ext cx="5038070" cy="461665"/>
          </a:xfrm>
          <a:prstGeom prst="rect">
            <a:avLst/>
          </a:prstGeom>
          <a:noFill/>
        </p:spPr>
        <p:txBody>
          <a:bodyPr wrap="square" rtlCol="0">
            <a:spAutoFit/>
          </a:bodyPr>
          <a:lstStyle/>
          <a:p>
            <a:r>
              <a:rPr lang="zh-CN" altLang="en-US" sz="2400" dirty="0">
                <a:latin typeface="迷你简汉真广标"/>
                <a:ea typeface="迷你简汉真广标"/>
                <a:cs typeface="迷你简汉真广标"/>
              </a:rPr>
              <a:t>基于可靠消息</a:t>
            </a:r>
            <a:r>
              <a:rPr lang="zh-CN" altLang="en-US" sz="2400" dirty="0" smtClean="0">
                <a:latin typeface="迷你简汉真广标"/>
                <a:ea typeface="迷你简汉真广标"/>
                <a:cs typeface="迷你简汉真广标"/>
              </a:rPr>
              <a:t>服务</a:t>
            </a:r>
            <a:r>
              <a:rPr lang="en-US" altLang="zh-CN" sz="2400" dirty="0" smtClean="0">
                <a:latin typeface="迷你简汉真广标"/>
                <a:ea typeface="迷你简汉真广标"/>
                <a:cs typeface="迷你简汉真广标"/>
              </a:rPr>
              <a:t>(</a:t>
            </a:r>
            <a:r>
              <a:rPr lang="zh-CN" altLang="en-US" sz="2400" dirty="0" smtClean="0">
                <a:latin typeface="迷你简汉真广标"/>
                <a:ea typeface="迷你简汉真广标"/>
                <a:cs typeface="迷你简汉真广标"/>
              </a:rPr>
              <a:t>以</a:t>
            </a:r>
            <a:r>
              <a:rPr lang="en-US" altLang="zh-CN" sz="2400" dirty="0" err="1" smtClean="0">
                <a:latin typeface="迷你简汉真广标"/>
                <a:ea typeface="迷你简汉真广标"/>
                <a:cs typeface="迷你简汉真广标"/>
              </a:rPr>
              <a:t>RocketMq</a:t>
            </a:r>
            <a:r>
              <a:rPr lang="zh-CN" altLang="en-US" sz="2400" dirty="0" smtClean="0">
                <a:latin typeface="迷你简汉真广标"/>
                <a:ea typeface="迷你简汉真广标"/>
                <a:cs typeface="迷你简汉真广标"/>
              </a:rPr>
              <a:t>为例</a:t>
            </a:r>
            <a:r>
              <a:rPr lang="en-US" altLang="zh-CN" sz="2400" dirty="0" smtClean="0">
                <a:latin typeface="迷你简汉真广标"/>
                <a:ea typeface="迷你简汉真广标"/>
                <a:cs typeface="迷你简汉真广标"/>
              </a:rPr>
              <a:t>)</a:t>
            </a:r>
            <a:endParaRPr lang="en-US" altLang="zh-CN" sz="2400" dirty="0">
              <a:latin typeface="迷你简汉真广标"/>
              <a:ea typeface="迷你简汉真广标"/>
              <a:cs typeface="迷你简汉真广标"/>
            </a:endParaRPr>
          </a:p>
        </p:txBody>
      </p:sp>
      <p:pic>
        <p:nvPicPr>
          <p:cNvPr id="3" name="图片 2"/>
          <p:cNvPicPr>
            <a:picLocks noChangeAspect="1"/>
          </p:cNvPicPr>
          <p:nvPr/>
        </p:nvPicPr>
        <p:blipFill>
          <a:blip r:embed="rId3"/>
          <a:stretch>
            <a:fillRect/>
          </a:stretch>
        </p:blipFill>
        <p:spPr>
          <a:xfrm>
            <a:off x="1" y="2144628"/>
            <a:ext cx="6972300" cy="4726070"/>
          </a:xfrm>
          <a:prstGeom prst="rect">
            <a:avLst/>
          </a:prstGeom>
        </p:spPr>
      </p:pic>
      <p:sp>
        <p:nvSpPr>
          <p:cNvPr id="9" name="文本框 8"/>
          <p:cNvSpPr txBox="1"/>
          <p:nvPr/>
        </p:nvSpPr>
        <p:spPr>
          <a:xfrm>
            <a:off x="7086600" y="2394215"/>
            <a:ext cx="5105400" cy="1754326"/>
          </a:xfrm>
          <a:prstGeom prst="rect">
            <a:avLst/>
          </a:prstGeom>
          <a:noFill/>
        </p:spPr>
        <p:txBody>
          <a:bodyPr wrap="square" rtlCol="0">
            <a:spAutoFit/>
          </a:bodyPr>
          <a:lstStyle/>
          <a:p>
            <a:r>
              <a:rPr kumimoji="1" lang="zh-CN" altLang="en-US" dirty="0" smtClean="0"/>
              <a:t>优点</a:t>
            </a:r>
            <a:r>
              <a:rPr kumimoji="1" lang="en-US" altLang="zh-CN" dirty="0" smtClean="0"/>
              <a:t>:</a:t>
            </a:r>
          </a:p>
          <a:p>
            <a:r>
              <a:rPr kumimoji="1" lang="zh-CN" altLang="en-US" dirty="0" smtClean="0"/>
              <a:t>实现简单</a:t>
            </a:r>
            <a:r>
              <a:rPr kumimoji="1" lang="en-US" altLang="zh-CN" dirty="0" smtClean="0"/>
              <a:t>,</a:t>
            </a:r>
            <a:r>
              <a:rPr kumimoji="1" lang="zh-CN" altLang="en-US" dirty="0" smtClean="0"/>
              <a:t> 逻辑清晰</a:t>
            </a:r>
            <a:endParaRPr kumimoji="1" lang="en-US" altLang="zh-CN" dirty="0" smtClean="0"/>
          </a:p>
          <a:p>
            <a:endParaRPr kumimoji="1" lang="en-US" altLang="zh-CN" dirty="0"/>
          </a:p>
          <a:p>
            <a:r>
              <a:rPr kumimoji="1" lang="zh-CN" altLang="en-US" dirty="0" smtClean="0"/>
              <a:t>缺点</a:t>
            </a:r>
            <a:r>
              <a:rPr kumimoji="1" lang="en-US" altLang="zh-CN" dirty="0" smtClean="0"/>
              <a:t>:</a:t>
            </a:r>
          </a:p>
          <a:p>
            <a:pPr marL="285750" indent="-285750">
              <a:buFont typeface="Arial" charset="0"/>
              <a:buChar char="•"/>
            </a:pPr>
            <a:r>
              <a:rPr kumimoji="1" lang="zh-CN" altLang="en-US" dirty="0" smtClean="0"/>
              <a:t>需要</a:t>
            </a:r>
            <a:r>
              <a:rPr kumimoji="1" lang="en-US" altLang="zh-CN" dirty="0" smtClean="0"/>
              <a:t>MQ</a:t>
            </a:r>
            <a:r>
              <a:rPr kumimoji="1" lang="zh-CN" altLang="en-US" dirty="0" smtClean="0"/>
              <a:t>服务支持事务</a:t>
            </a:r>
            <a:endParaRPr kumimoji="1" lang="en-US" altLang="zh-CN" dirty="0" smtClean="0"/>
          </a:p>
          <a:p>
            <a:pPr marL="285750" indent="-285750">
              <a:buFont typeface="Arial" charset="0"/>
              <a:buChar char="•"/>
            </a:pPr>
            <a:r>
              <a:rPr kumimoji="1" lang="zh-CN" altLang="en-US" dirty="0" smtClean="0"/>
              <a:t>对于步骤</a:t>
            </a:r>
            <a:r>
              <a:rPr kumimoji="1" lang="en-US" altLang="zh-CN" dirty="0" smtClean="0"/>
              <a:t>2</a:t>
            </a:r>
            <a:r>
              <a:rPr kumimoji="1" lang="zh-CN" altLang="en-US" dirty="0" smtClean="0"/>
              <a:t>中成功的事务</a:t>
            </a:r>
            <a:r>
              <a:rPr kumimoji="1" lang="en-US" altLang="zh-CN" dirty="0" smtClean="0"/>
              <a:t>,</a:t>
            </a:r>
            <a:r>
              <a:rPr kumimoji="1" lang="zh-CN" altLang="en-US" dirty="0" smtClean="0"/>
              <a:t> 无法取消</a:t>
            </a:r>
            <a:endParaRPr kumimoji="1" lang="zh-CN" altLang="en-US" dirty="0"/>
          </a:p>
        </p:txBody>
      </p:sp>
    </p:spTree>
    <p:extLst>
      <p:ext uri="{BB962C8B-B14F-4D97-AF65-F5344CB8AC3E}">
        <p14:creationId xmlns:p14="http://schemas.microsoft.com/office/powerpoint/2010/main" val="1146301648"/>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22" presetClass="entr" presetSubtype="8" fill="hold" grpId="0" nodeType="after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wipe(left)">
                                      <p:cBhvr>
                                        <p:cTn id="11" dur="500"/>
                                        <p:tgtEl>
                                          <p:spTgt spid="16"/>
                                        </p:tgtEl>
                                      </p:cBhvr>
                                    </p:animEffect>
                                  </p:childTnLst>
                                </p:cTn>
                              </p:par>
                            </p:childTnLst>
                          </p:cTn>
                        </p:par>
                        <p:par>
                          <p:cTn id="12" fill="hold">
                            <p:stCondLst>
                              <p:cond delay="1000"/>
                            </p:stCondLst>
                            <p:childTnLst>
                              <p:par>
                                <p:cTn id="13" presetID="22" presetClass="entr" presetSubtype="8" fill="hold" grpId="0" nodeType="afterEffect">
                                  <p:stCondLst>
                                    <p:cond delay="0"/>
                                  </p:stCondLst>
                                  <p:childTnLst>
                                    <p:set>
                                      <p:cBhvr>
                                        <p:cTn id="14" dur="1" fill="hold">
                                          <p:stCondLst>
                                            <p:cond delay="0"/>
                                          </p:stCondLst>
                                        </p:cTn>
                                        <p:tgtEl>
                                          <p:spTgt spid="17"/>
                                        </p:tgtEl>
                                        <p:attrNameLst>
                                          <p:attrName>style.visibility</p:attrName>
                                        </p:attrNameLst>
                                      </p:cBhvr>
                                      <p:to>
                                        <p:strVal val="visible"/>
                                      </p:to>
                                    </p:set>
                                    <p:animEffect transition="in" filter="wipe(left)">
                                      <p:cBhvr>
                                        <p:cTn id="15"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623547" y="623810"/>
            <a:ext cx="442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TCC(Try</a:t>
            </a:r>
            <a:r>
              <a:rPr lang="zh-CN" altLang="en-US" sz="2400" dirty="0" smtClean="0">
                <a:latin typeface="迷你简汉真广标"/>
                <a:ea typeface="迷你简汉真广标"/>
                <a:cs typeface="迷你简汉真广标"/>
              </a:rPr>
              <a:t> </a:t>
            </a:r>
            <a:r>
              <a:rPr lang="en-US" altLang="zh-CN" sz="2400" dirty="0" smtClean="0">
                <a:latin typeface="迷你简汉真广标"/>
                <a:ea typeface="迷你简汉真广标"/>
                <a:cs typeface="迷你简汉真广标"/>
              </a:rPr>
              <a:t>Confirm</a:t>
            </a:r>
            <a:r>
              <a:rPr lang="zh-CN" altLang="en-US" sz="2400" dirty="0" smtClean="0">
                <a:latin typeface="迷你简汉真广标"/>
                <a:ea typeface="迷你简汉真广标"/>
                <a:cs typeface="迷你简汉真广标"/>
              </a:rPr>
              <a:t> </a:t>
            </a:r>
            <a:r>
              <a:rPr lang="en-US" altLang="zh-CN" sz="2400" dirty="0" smtClean="0">
                <a:latin typeface="迷你简汉真广标"/>
                <a:ea typeface="迷你简汉真广标"/>
                <a:cs typeface="迷你简汉真广标"/>
              </a:rPr>
              <a:t>Cancel):</a:t>
            </a:r>
            <a:r>
              <a:rPr lang="zh-CN" altLang="en-US" sz="2400" dirty="0" smtClean="0">
                <a:latin typeface="迷你简汉真广标"/>
                <a:ea typeface="迷你简汉真广标"/>
                <a:cs typeface="迷你简汉真广标"/>
              </a:rPr>
              <a:t>流程</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783067" y="454325"/>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pic>
        <p:nvPicPr>
          <p:cNvPr id="2" name="图片 1"/>
          <p:cNvPicPr>
            <a:picLocks noChangeAspect="1"/>
          </p:cNvPicPr>
          <p:nvPr/>
        </p:nvPicPr>
        <p:blipFill>
          <a:blip r:embed="rId3"/>
          <a:stretch>
            <a:fillRect/>
          </a:stretch>
        </p:blipFill>
        <p:spPr>
          <a:xfrm>
            <a:off x="157163" y="2047443"/>
            <a:ext cx="7479266" cy="4647374"/>
          </a:xfrm>
          <a:prstGeom prst="rect">
            <a:avLst/>
          </a:prstGeom>
        </p:spPr>
      </p:pic>
      <p:sp>
        <p:nvSpPr>
          <p:cNvPr id="3" name="文本框 2"/>
          <p:cNvSpPr txBox="1"/>
          <p:nvPr/>
        </p:nvSpPr>
        <p:spPr>
          <a:xfrm>
            <a:off x="7636429" y="2047443"/>
            <a:ext cx="4555571" cy="2308324"/>
          </a:xfrm>
          <a:prstGeom prst="rect">
            <a:avLst/>
          </a:prstGeom>
          <a:noFill/>
        </p:spPr>
        <p:txBody>
          <a:bodyPr wrap="square" rtlCol="0">
            <a:spAutoFit/>
          </a:bodyPr>
          <a:lstStyle/>
          <a:p>
            <a:r>
              <a:rPr lang="zh-CN" altLang="en-US" dirty="0"/>
              <a:t>在整个流程</a:t>
            </a:r>
            <a:r>
              <a:rPr lang="en-US" altLang="zh-CN" dirty="0"/>
              <a:t>,</a:t>
            </a:r>
            <a:r>
              <a:rPr lang="zh-CN" altLang="en-US" dirty="0"/>
              <a:t>我们主要需要关注的是</a:t>
            </a:r>
            <a:r>
              <a:rPr lang="en-US" altLang="zh-CN" dirty="0"/>
              <a:t>cancel</a:t>
            </a:r>
            <a:r>
              <a:rPr lang="zh-CN" altLang="en-US" dirty="0"/>
              <a:t>失败和</a:t>
            </a:r>
            <a:r>
              <a:rPr lang="en-US" altLang="zh-CN" dirty="0"/>
              <a:t>confirm</a:t>
            </a:r>
            <a:r>
              <a:rPr lang="zh-CN" altLang="en-US" dirty="0"/>
              <a:t>失败引起的数据不一致现象</a:t>
            </a:r>
            <a:endParaRPr lang="en-US" altLang="zh-CN" dirty="0"/>
          </a:p>
          <a:p>
            <a:r>
              <a:rPr lang="en-US" altLang="zh-CN" dirty="0"/>
              <a:t>1.cancel</a:t>
            </a:r>
            <a:r>
              <a:rPr lang="zh-CN" altLang="en-US" dirty="0"/>
              <a:t>接口可能部分失败</a:t>
            </a:r>
            <a:r>
              <a:rPr lang="en-US" altLang="zh-CN" dirty="0"/>
              <a:t>,</a:t>
            </a:r>
            <a:r>
              <a:rPr lang="zh-CN" altLang="en-US" dirty="0"/>
              <a:t> 也可能全部失败</a:t>
            </a:r>
            <a:endParaRPr lang="en-US" altLang="zh-CN" dirty="0"/>
          </a:p>
          <a:p>
            <a:r>
              <a:rPr lang="en-US" altLang="zh-CN" dirty="0"/>
              <a:t>2.confirm</a:t>
            </a:r>
            <a:r>
              <a:rPr lang="zh-CN" altLang="en-US" dirty="0"/>
              <a:t>接口可能部分失败</a:t>
            </a:r>
            <a:r>
              <a:rPr lang="en-US" altLang="zh-CN" dirty="0"/>
              <a:t>,</a:t>
            </a:r>
            <a:r>
              <a:rPr lang="zh-CN" altLang="en-US" dirty="0"/>
              <a:t> 也可能全部</a:t>
            </a:r>
            <a:r>
              <a:rPr lang="zh-CN" altLang="en-US" dirty="0" smtClean="0"/>
              <a:t>失败</a:t>
            </a:r>
            <a:endParaRPr lang="en-US" altLang="zh-CN" dirty="0" smtClean="0"/>
          </a:p>
          <a:p>
            <a:r>
              <a:rPr lang="en-US" altLang="zh-CN" dirty="0" smtClean="0"/>
              <a:t>3.</a:t>
            </a:r>
            <a:r>
              <a:rPr lang="zh-CN" altLang="en-US" dirty="0" smtClean="0"/>
              <a:t>对于可能的成本很高的事务</a:t>
            </a:r>
            <a:r>
              <a:rPr lang="en-US" altLang="zh-CN" dirty="0" smtClean="0"/>
              <a:t>,</a:t>
            </a:r>
            <a:r>
              <a:rPr lang="zh-CN" altLang="en-US" dirty="0" smtClean="0"/>
              <a:t> 需要有超时机制</a:t>
            </a:r>
            <a:endParaRPr lang="en-US" altLang="zh-CN" dirty="0"/>
          </a:p>
          <a:p>
            <a:pPr marL="285750" indent="-285750">
              <a:buFont typeface="Arial" charset="0"/>
              <a:buChar char="•"/>
            </a:pPr>
            <a:endParaRPr kumimoji="1" lang="zh-CN" altLang="en-US" dirty="0"/>
          </a:p>
        </p:txBody>
      </p:sp>
    </p:spTree>
    <p:extLst>
      <p:ext uri="{BB962C8B-B14F-4D97-AF65-F5344CB8AC3E}">
        <p14:creationId xmlns:p14="http://schemas.microsoft.com/office/powerpoint/2010/main" val="185768407"/>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9"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623547" y="623810"/>
            <a:ext cx="49544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TCC(Try</a:t>
            </a:r>
            <a:r>
              <a:rPr lang="zh-CN" altLang="en-US" sz="2400" dirty="0" smtClean="0">
                <a:latin typeface="迷你简汉真广标"/>
                <a:ea typeface="迷你简汉真广标"/>
                <a:cs typeface="迷你简汉真广标"/>
              </a:rPr>
              <a:t> </a:t>
            </a:r>
            <a:r>
              <a:rPr lang="en-US" altLang="zh-CN" sz="2400" dirty="0" smtClean="0">
                <a:latin typeface="迷你简汉真广标"/>
                <a:ea typeface="迷你简汉真广标"/>
                <a:cs typeface="迷你简汉真广标"/>
              </a:rPr>
              <a:t>Confirm</a:t>
            </a:r>
            <a:r>
              <a:rPr lang="zh-CN" altLang="en-US" sz="2400" dirty="0" smtClean="0">
                <a:latin typeface="迷你简汉真广标"/>
                <a:ea typeface="迷你简汉真广标"/>
                <a:cs typeface="迷你简汉真广标"/>
              </a:rPr>
              <a:t> </a:t>
            </a:r>
            <a:r>
              <a:rPr lang="en-US" altLang="zh-CN" sz="2400" dirty="0" smtClean="0">
                <a:latin typeface="迷你简汉真广标"/>
                <a:ea typeface="迷你简汉真广标"/>
                <a:cs typeface="迷你简汉真广标"/>
              </a:rPr>
              <a:t>Cancel):</a:t>
            </a:r>
            <a:r>
              <a:rPr lang="zh-CN" altLang="en-US" sz="2400" dirty="0" smtClean="0">
                <a:latin typeface="迷你简汉真广标"/>
                <a:ea typeface="迷你简汉真广标"/>
                <a:cs typeface="迷你简汉真广标"/>
              </a:rPr>
              <a:t>优缺点</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783067" y="454325"/>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1537439" y="2335213"/>
            <a:ext cx="7186147" cy="2308324"/>
          </a:xfrm>
          <a:prstGeom prst="rect">
            <a:avLst/>
          </a:prstGeom>
          <a:noFill/>
        </p:spPr>
        <p:txBody>
          <a:bodyPr wrap="square" rtlCol="0">
            <a:spAutoFit/>
          </a:bodyPr>
          <a:lstStyle/>
          <a:p>
            <a:r>
              <a:rPr kumimoji="1" lang="zh-CN" altLang="en-US" dirty="0" smtClean="0"/>
              <a:t>优点</a:t>
            </a:r>
            <a:r>
              <a:rPr kumimoji="1" lang="en-US" altLang="zh-CN" dirty="0" smtClean="0"/>
              <a:t>:</a:t>
            </a:r>
          </a:p>
          <a:p>
            <a:r>
              <a:rPr kumimoji="1" lang="zh-CN" altLang="en-US" dirty="0" smtClean="0"/>
              <a:t>业务逻辑定义清晰</a:t>
            </a:r>
            <a:r>
              <a:rPr kumimoji="1" lang="en-US" altLang="zh-CN" dirty="0" smtClean="0"/>
              <a:t>,</a:t>
            </a:r>
            <a:r>
              <a:rPr kumimoji="1" lang="zh-CN" altLang="en-US" dirty="0" smtClean="0"/>
              <a:t> 可以用代码进行业务的执行和取消</a:t>
            </a:r>
            <a:endParaRPr kumimoji="1" lang="en-US" altLang="zh-CN" dirty="0" smtClean="0"/>
          </a:p>
          <a:p>
            <a:endParaRPr kumimoji="1" lang="en-US" altLang="zh-CN" dirty="0"/>
          </a:p>
          <a:p>
            <a:r>
              <a:rPr kumimoji="1" lang="zh-CN" altLang="en-US" dirty="0" smtClean="0"/>
              <a:t>缺点</a:t>
            </a:r>
            <a:r>
              <a:rPr kumimoji="1" lang="en-US" altLang="zh-CN" dirty="0" smtClean="0"/>
              <a:t>:</a:t>
            </a:r>
          </a:p>
          <a:p>
            <a:pPr marL="285750" indent="-285750">
              <a:buFont typeface="Arial" charset="0"/>
              <a:buChar char="•"/>
            </a:pPr>
            <a:r>
              <a:rPr kumimoji="1" lang="zh-CN" altLang="en-US" dirty="0" smtClean="0"/>
              <a:t>需要自己控制事务的一致性检查</a:t>
            </a:r>
            <a:r>
              <a:rPr kumimoji="1" lang="en-US" altLang="zh-CN" dirty="0" smtClean="0"/>
              <a:t>,</a:t>
            </a:r>
            <a:r>
              <a:rPr kumimoji="1" lang="zh-CN" altLang="en-US" dirty="0" smtClean="0"/>
              <a:t> 比如确认操作和取消操作的失败</a:t>
            </a:r>
            <a:r>
              <a:rPr kumimoji="1" lang="en-US" altLang="zh-CN" dirty="0" smtClean="0"/>
              <a:t>,</a:t>
            </a:r>
            <a:r>
              <a:rPr kumimoji="1" lang="zh-CN" altLang="en-US" dirty="0" smtClean="0"/>
              <a:t> 当业务复杂时</a:t>
            </a:r>
            <a:r>
              <a:rPr kumimoji="1" lang="en-US" altLang="zh-CN" dirty="0" smtClean="0"/>
              <a:t>,</a:t>
            </a:r>
            <a:r>
              <a:rPr kumimoji="1" lang="zh-CN" altLang="en-US" dirty="0" smtClean="0"/>
              <a:t> 需要人肉介入</a:t>
            </a:r>
            <a:endParaRPr kumimoji="1" lang="en-US" altLang="zh-CN" dirty="0" smtClean="0"/>
          </a:p>
          <a:p>
            <a:pPr marL="285750" indent="-285750">
              <a:buFont typeface="Arial" charset="0"/>
              <a:buChar char="•"/>
            </a:pPr>
            <a:r>
              <a:rPr kumimoji="1" lang="en-US" altLang="zh-CN" dirty="0" smtClean="0"/>
              <a:t>TCC</a:t>
            </a:r>
            <a:r>
              <a:rPr kumimoji="1" lang="zh-CN" altLang="en-US" dirty="0" smtClean="0"/>
              <a:t>节点是一个单点</a:t>
            </a:r>
            <a:r>
              <a:rPr kumimoji="1" lang="en-US" altLang="zh-CN" dirty="0" smtClean="0"/>
              <a:t>,</a:t>
            </a:r>
            <a:r>
              <a:rPr kumimoji="1" lang="zh-CN" altLang="en-US" dirty="0" smtClean="0"/>
              <a:t> 需要自己消除单点问题</a:t>
            </a:r>
            <a:endParaRPr kumimoji="1" lang="en-US" altLang="zh-CN" dirty="0" smtClean="0"/>
          </a:p>
          <a:p>
            <a:pPr marL="285750" indent="-285750">
              <a:buFont typeface="Arial" charset="0"/>
              <a:buChar char="•"/>
            </a:pPr>
            <a:endParaRPr kumimoji="1" lang="zh-CN" altLang="en-US" dirty="0"/>
          </a:p>
        </p:txBody>
      </p:sp>
    </p:spTree>
    <p:extLst>
      <p:ext uri="{BB962C8B-B14F-4D97-AF65-F5344CB8AC3E}">
        <p14:creationId xmlns:p14="http://schemas.microsoft.com/office/powerpoint/2010/main" val="33010484"/>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a:extLst>
              <a:ext uri="{FF2B5EF4-FFF2-40B4-BE49-F238E27FC236}">
                <a16:creationId xmlns:a16="http://schemas.microsoft.com/office/drawing/2014/main" xmlns="" id="{8F445BA0-60B5-4D36-A576-19C69C1B0F52}"/>
              </a:ext>
            </a:extLst>
          </p:cNvPr>
          <p:cNvSpPr/>
          <p:nvPr/>
        </p:nvSpPr>
        <p:spPr>
          <a:xfrm>
            <a:off x="519582" y="479501"/>
            <a:ext cx="1017857" cy="830997"/>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4" name="组 3"/>
          <p:cNvGrpSpPr/>
          <p:nvPr/>
        </p:nvGrpSpPr>
        <p:grpSpPr>
          <a:xfrm>
            <a:off x="333171" y="247650"/>
            <a:ext cx="3193901" cy="2049415"/>
            <a:chOff x="333171" y="247650"/>
            <a:chExt cx="3193901" cy="2049415"/>
          </a:xfrm>
        </p:grpSpPr>
        <p:grpSp>
          <p:nvGrpSpPr>
            <p:cNvPr id="5"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7" name="矩形 6">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8" name="六边形 7">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6" name="矩形 5">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9" name="文本框 8"/>
          <p:cNvSpPr txBox="1"/>
          <p:nvPr/>
        </p:nvSpPr>
        <p:spPr>
          <a:xfrm>
            <a:off x="2185988" y="728663"/>
            <a:ext cx="4557712" cy="369332"/>
          </a:xfrm>
          <a:prstGeom prst="rect">
            <a:avLst/>
          </a:prstGeom>
          <a:noFill/>
        </p:spPr>
        <p:txBody>
          <a:bodyPr wrap="square" rtlCol="0">
            <a:spAutoFit/>
          </a:bodyPr>
          <a:lstStyle/>
          <a:p>
            <a:r>
              <a:rPr kumimoji="1" lang="en-US" altLang="zh-CN" dirty="0" smtClean="0"/>
              <a:t>TMC</a:t>
            </a:r>
            <a:r>
              <a:rPr kumimoji="1" lang="zh-CN" altLang="en-US" dirty="0" smtClean="0"/>
              <a:t>的选型过程</a:t>
            </a:r>
            <a:endParaRPr kumimoji="1" lang="zh-CN" altLang="en-US" dirty="0"/>
          </a:p>
        </p:txBody>
      </p:sp>
      <p:sp>
        <p:nvSpPr>
          <p:cNvPr id="10" name="文本框 9"/>
          <p:cNvSpPr txBox="1"/>
          <p:nvPr/>
        </p:nvSpPr>
        <p:spPr>
          <a:xfrm>
            <a:off x="1157288" y="1899245"/>
            <a:ext cx="9172575" cy="3970318"/>
          </a:xfrm>
          <a:prstGeom prst="rect">
            <a:avLst/>
          </a:prstGeom>
          <a:noFill/>
        </p:spPr>
        <p:txBody>
          <a:bodyPr wrap="square" rtlCol="0">
            <a:spAutoFit/>
          </a:bodyPr>
          <a:lstStyle/>
          <a:p>
            <a:pPr marL="285750" indent="-285750">
              <a:buFont typeface="Arial" charset="0"/>
              <a:buChar char="•"/>
            </a:pPr>
            <a:r>
              <a:rPr kumimoji="1" lang="zh-CN" altLang="en-US" dirty="0" smtClean="0"/>
              <a:t>公司的分布式业务请求量大</a:t>
            </a:r>
            <a:r>
              <a:rPr kumimoji="1" lang="en-US" altLang="zh-CN" dirty="0" smtClean="0"/>
              <a:t>,</a:t>
            </a:r>
            <a:r>
              <a:rPr kumimoji="1" lang="zh-CN" altLang="en-US" dirty="0" smtClean="0"/>
              <a:t> 所以</a:t>
            </a:r>
            <a:r>
              <a:rPr kumimoji="1" lang="en-US" altLang="zh-CN" dirty="0" smtClean="0"/>
              <a:t>2PC</a:t>
            </a:r>
            <a:r>
              <a:rPr kumimoji="1" lang="zh-CN" altLang="en-US" dirty="0" smtClean="0"/>
              <a:t>方式先被排除</a:t>
            </a:r>
            <a:endParaRPr kumimoji="1" lang="en-US" altLang="zh-CN" dirty="0" smtClean="0"/>
          </a:p>
          <a:p>
            <a:pPr marL="285750" indent="-285750">
              <a:buFont typeface="Arial" charset="0"/>
              <a:buChar char="•"/>
            </a:pPr>
            <a:r>
              <a:rPr kumimoji="1" lang="zh-CN" altLang="en-US" dirty="0" smtClean="0"/>
              <a:t>由于公司对于回滚的要求不多</a:t>
            </a:r>
            <a:r>
              <a:rPr kumimoji="1" lang="en-US" altLang="zh-CN" dirty="0" smtClean="0"/>
              <a:t>,</a:t>
            </a:r>
            <a:r>
              <a:rPr kumimoji="1" lang="zh-CN" altLang="en-US" dirty="0" smtClean="0"/>
              <a:t> 业务也不复杂</a:t>
            </a:r>
            <a:r>
              <a:rPr kumimoji="1" lang="en-US" altLang="zh-CN" dirty="0" smtClean="0"/>
              <a:t>,</a:t>
            </a:r>
            <a:r>
              <a:rPr kumimoji="1" lang="zh-CN" altLang="en-US" dirty="0" smtClean="0"/>
              <a:t> 对</a:t>
            </a:r>
            <a:r>
              <a:rPr kumimoji="1" lang="en-US" altLang="zh-CN" dirty="0" smtClean="0"/>
              <a:t>TCC</a:t>
            </a:r>
            <a:r>
              <a:rPr kumimoji="1" lang="zh-CN" altLang="en-US" dirty="0" smtClean="0"/>
              <a:t>不是强烈需求</a:t>
            </a:r>
            <a:endParaRPr kumimoji="1" lang="en-US" altLang="zh-CN" dirty="0" smtClean="0"/>
          </a:p>
          <a:p>
            <a:pPr marL="285750" indent="-285750">
              <a:buFont typeface="Arial" charset="0"/>
              <a:buChar char="•"/>
            </a:pPr>
            <a:r>
              <a:rPr kumimoji="1" lang="zh-CN" altLang="en-US" dirty="0" smtClean="0"/>
              <a:t>为何不直接使用</a:t>
            </a:r>
            <a:r>
              <a:rPr kumimoji="1" lang="en-US" altLang="zh-CN" dirty="0" err="1" smtClean="0"/>
              <a:t>RocketMQ</a:t>
            </a:r>
            <a:r>
              <a:rPr kumimoji="1" lang="en-US" altLang="zh-CN" dirty="0" smtClean="0"/>
              <a:t>:</a:t>
            </a:r>
            <a:r>
              <a:rPr kumimoji="1" lang="zh-CN" altLang="en-US" dirty="0" smtClean="0"/>
              <a:t> </a:t>
            </a:r>
            <a:endParaRPr kumimoji="1" lang="en-US" altLang="zh-CN" dirty="0" smtClean="0"/>
          </a:p>
          <a:p>
            <a:pPr marL="800100" lvl="1" indent="-342900">
              <a:buFont typeface="+mj-lt"/>
              <a:buAutoNum type="arabicPeriod"/>
            </a:pPr>
            <a:r>
              <a:rPr kumimoji="1" lang="zh-CN" altLang="en-US" dirty="0" smtClean="0"/>
              <a:t>需要业务上的重做和归档等功能</a:t>
            </a:r>
            <a:r>
              <a:rPr kumimoji="1" lang="en-US" altLang="zh-CN" dirty="0" smtClean="0"/>
              <a:t>,</a:t>
            </a:r>
            <a:r>
              <a:rPr kumimoji="1" lang="zh-CN" altLang="en-US" dirty="0" smtClean="0"/>
              <a:t> 这就需要把数据的原信息放到</a:t>
            </a:r>
            <a:r>
              <a:rPr kumimoji="1" lang="en-US" altLang="zh-CN" dirty="0" err="1" smtClean="0"/>
              <a:t>Mq</a:t>
            </a:r>
            <a:r>
              <a:rPr kumimoji="1" lang="zh-CN" altLang="en-US" dirty="0" smtClean="0"/>
              <a:t>以外的存储中</a:t>
            </a:r>
            <a:endParaRPr kumimoji="1" lang="en-US" altLang="zh-CN" dirty="0" smtClean="0"/>
          </a:p>
          <a:p>
            <a:pPr marL="800100" lvl="1" indent="-342900">
              <a:buFont typeface="+mj-lt"/>
              <a:buAutoNum type="arabicPeriod"/>
            </a:pPr>
            <a:r>
              <a:rPr kumimoji="1" lang="en-US" altLang="zh-CN" dirty="0" smtClean="0"/>
              <a:t>MQ</a:t>
            </a:r>
            <a:r>
              <a:rPr kumimoji="1" lang="zh-CN" altLang="en-US" dirty="0" smtClean="0"/>
              <a:t>的重试时间不能定制</a:t>
            </a:r>
            <a:endParaRPr kumimoji="1" lang="en-US" altLang="zh-CN" dirty="0" smtClean="0"/>
          </a:p>
          <a:p>
            <a:pPr marL="800100" lvl="1" indent="-342900">
              <a:buFont typeface="+mj-lt"/>
              <a:buAutoNum type="arabicPeriod"/>
            </a:pPr>
            <a:r>
              <a:rPr kumimoji="1" lang="zh-CN" altLang="en-US" dirty="0" smtClean="0"/>
              <a:t>没有</a:t>
            </a:r>
            <a:r>
              <a:rPr kumimoji="1" lang="en-US" altLang="zh-CN" dirty="0" smtClean="0"/>
              <a:t>check</a:t>
            </a:r>
            <a:r>
              <a:rPr kumimoji="1" lang="zh-CN" altLang="en-US" dirty="0" smtClean="0"/>
              <a:t>功能</a:t>
            </a:r>
            <a:endParaRPr kumimoji="1" lang="en-US" altLang="zh-CN" dirty="0" smtClean="0"/>
          </a:p>
          <a:p>
            <a:pPr marL="800100" lvl="1" indent="-342900">
              <a:buFont typeface="+mj-lt"/>
              <a:buAutoNum type="arabicPeriod"/>
            </a:pPr>
            <a:endParaRPr kumimoji="1" lang="en-US" altLang="zh-CN" dirty="0" smtClean="0"/>
          </a:p>
          <a:p>
            <a:pPr marL="285750" indent="-285750">
              <a:buFont typeface="Arial" charset="0"/>
              <a:buChar char="•"/>
            </a:pPr>
            <a:r>
              <a:rPr kumimoji="1" lang="zh-CN" altLang="en-US" dirty="0" smtClean="0"/>
              <a:t>由于</a:t>
            </a:r>
            <a:r>
              <a:rPr kumimoji="1" lang="en-US" altLang="zh-CN" dirty="0" err="1" smtClean="0"/>
              <a:t>Rabbitmq</a:t>
            </a:r>
            <a:r>
              <a:rPr kumimoji="1" lang="zh-CN" altLang="en-US" dirty="0" smtClean="0"/>
              <a:t>没有事务功能</a:t>
            </a:r>
            <a:r>
              <a:rPr kumimoji="1" lang="en-US" altLang="zh-CN" dirty="0" smtClean="0"/>
              <a:t>,</a:t>
            </a:r>
            <a:r>
              <a:rPr kumimoji="1" lang="zh-CN" altLang="en-US" dirty="0" smtClean="0"/>
              <a:t> 所以将事务功能和最终一致性检查放到</a:t>
            </a:r>
            <a:r>
              <a:rPr kumimoji="1" lang="en-US" altLang="zh-CN" dirty="0" smtClean="0"/>
              <a:t>TMC</a:t>
            </a:r>
            <a:r>
              <a:rPr kumimoji="1" lang="zh-CN" altLang="en-US" dirty="0" smtClean="0"/>
              <a:t>中</a:t>
            </a:r>
            <a:r>
              <a:rPr kumimoji="1" lang="en-US" altLang="zh-CN" dirty="0" smtClean="0"/>
              <a:t>,</a:t>
            </a:r>
            <a:r>
              <a:rPr kumimoji="1" lang="zh-CN" altLang="en-US" dirty="0" smtClean="0"/>
              <a:t> 配合</a:t>
            </a:r>
            <a:r>
              <a:rPr kumimoji="1" lang="en-US" altLang="zh-CN" dirty="0" smtClean="0"/>
              <a:t>Rabbit</a:t>
            </a:r>
            <a:r>
              <a:rPr kumimoji="1" lang="zh-CN" altLang="en-US" dirty="0" smtClean="0"/>
              <a:t>实现完整的功能</a:t>
            </a:r>
            <a:endParaRPr kumimoji="1" lang="en-US" altLang="zh-CN" dirty="0" smtClean="0"/>
          </a:p>
          <a:p>
            <a:pPr marL="285750" indent="-285750">
              <a:buFont typeface="Arial" charset="0"/>
              <a:buChar char="•"/>
            </a:pPr>
            <a:endParaRPr kumimoji="1" lang="en-US" altLang="zh-CN" dirty="0" smtClean="0"/>
          </a:p>
          <a:p>
            <a:pPr marL="285750" indent="-285750">
              <a:buFont typeface="Arial" charset="0"/>
              <a:buChar char="•"/>
            </a:pPr>
            <a:endParaRPr kumimoji="1" lang="en-US" altLang="zh-CN" dirty="0"/>
          </a:p>
          <a:p>
            <a:pPr marL="285750" indent="-285750">
              <a:buFont typeface="Arial" charset="0"/>
              <a:buChar char="•"/>
            </a:pPr>
            <a:endParaRPr kumimoji="1" lang="en-US" altLang="zh-CN" dirty="0" smtClean="0"/>
          </a:p>
          <a:p>
            <a:pPr marL="285750" indent="-285750">
              <a:buFont typeface="Arial" charset="0"/>
              <a:buChar char="•"/>
            </a:pPr>
            <a:endParaRPr kumimoji="1" lang="en-US" altLang="zh-CN" dirty="0"/>
          </a:p>
          <a:p>
            <a:r>
              <a:rPr kumimoji="1" lang="zh-CN" altLang="en-US" dirty="0" smtClean="0"/>
              <a:t>所以</a:t>
            </a:r>
            <a:r>
              <a:rPr kumimoji="1" lang="en-US" altLang="zh-CN" dirty="0" smtClean="0"/>
              <a:t>TMC</a:t>
            </a:r>
            <a:r>
              <a:rPr kumimoji="1" lang="zh-CN" altLang="en-US" dirty="0" smtClean="0"/>
              <a:t>是基于可靠消息服务的扩充完善的产品</a:t>
            </a:r>
            <a:endParaRPr kumimoji="1" lang="zh-CN" altLang="en-US" dirty="0"/>
          </a:p>
        </p:txBody>
      </p:sp>
    </p:spTree>
    <p:extLst>
      <p:ext uri="{BB962C8B-B14F-4D97-AF65-F5344CB8AC3E}">
        <p14:creationId xmlns:p14="http://schemas.microsoft.com/office/powerpoint/2010/main" val="1429574295"/>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xmlns="" id="{0B42B0E1-7C6D-4F51-9029-6A7E2A72A237}"/>
              </a:ext>
            </a:extLst>
          </p:cNvPr>
          <p:cNvSpPr/>
          <p:nvPr/>
        </p:nvSpPr>
        <p:spPr>
          <a:xfrm rot="1451767">
            <a:off x="5003335" y="2573726"/>
            <a:ext cx="8522335" cy="4680902"/>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2335" h="4680902">
                <a:moveTo>
                  <a:pt x="0" y="0"/>
                </a:moveTo>
                <a:lnTo>
                  <a:pt x="8522335" y="0"/>
                </a:lnTo>
                <a:lnTo>
                  <a:pt x="8522335" y="4252065"/>
                </a:lnTo>
                <a:lnTo>
                  <a:pt x="2104617" y="4680902"/>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24">
            <a:extLst>
              <a:ext uri="{FF2B5EF4-FFF2-40B4-BE49-F238E27FC236}">
                <a16:creationId xmlns:a16="http://schemas.microsoft.com/office/drawing/2014/main" xmlns="" id="{01CC3887-8A58-467B-9A18-903641E71B0F}"/>
              </a:ext>
            </a:extLst>
          </p:cNvPr>
          <p:cNvSpPr txBox="1">
            <a:spLocks noChangeArrowheads="1"/>
          </p:cNvSpPr>
          <p:nvPr/>
        </p:nvSpPr>
        <p:spPr bwMode="auto">
          <a:xfrm>
            <a:off x="2301649" y="2786889"/>
            <a:ext cx="2519362"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6000" dirty="0">
                <a:latin typeface="迷你简汉真广标"/>
                <a:ea typeface="迷你简汉真广标"/>
                <a:cs typeface="迷你简汉真广标"/>
              </a:rPr>
              <a:t>PART TWO</a:t>
            </a:r>
            <a:endParaRPr lang="zh-CN" altLang="en-US" sz="6000" dirty="0">
              <a:latin typeface="迷你简汉真广标"/>
              <a:ea typeface="迷你简汉真广标"/>
              <a:cs typeface="迷你简汉真广标"/>
            </a:endParaRPr>
          </a:p>
        </p:txBody>
      </p:sp>
      <p:sp>
        <p:nvSpPr>
          <p:cNvPr id="8" name="矩形 7">
            <a:extLst>
              <a:ext uri="{FF2B5EF4-FFF2-40B4-BE49-F238E27FC236}">
                <a16:creationId xmlns:a16="http://schemas.microsoft.com/office/drawing/2014/main" xmlns="" id="{57B6711A-93FD-4A89-9926-E86A03552C0F}"/>
              </a:ext>
            </a:extLst>
          </p:cNvPr>
          <p:cNvSpPr/>
          <p:nvPr/>
        </p:nvSpPr>
        <p:spPr>
          <a:xfrm>
            <a:off x="1115587" y="5026300"/>
            <a:ext cx="2855912" cy="523220"/>
          </a:xfrm>
          <a:prstGeom prst="rect">
            <a:avLst/>
          </a:prstGeom>
        </p:spPr>
        <p:txBody>
          <a:bodyPr wrap="square">
            <a:spAutoFit/>
          </a:bodyPr>
          <a:lstStyle/>
          <a:p>
            <a:pPr algn="r"/>
            <a:r>
              <a:rPr lang="zh-CN" altLang="en-US" sz="2800" b="1" dirty="0" smtClean="0">
                <a:solidFill>
                  <a:schemeClr val="accent2">
                    <a:lumMod val="75000"/>
                  </a:schemeClr>
                </a:solidFill>
                <a:latin typeface="DengXian" charset="-122"/>
                <a:ea typeface="DengXian" charset="-122"/>
                <a:cs typeface="DengXian" charset="-122"/>
              </a:rPr>
              <a:t>整体架构</a:t>
            </a:r>
            <a:endParaRPr lang="zh-CN" altLang="en-US" sz="2800" b="1" dirty="0">
              <a:solidFill>
                <a:schemeClr val="accent2">
                  <a:lumMod val="75000"/>
                </a:schemeClr>
              </a:solidFill>
              <a:latin typeface="DengXian" charset="-122"/>
              <a:ea typeface="DengXian" charset="-122"/>
              <a:cs typeface="DengXian" charset="-122"/>
            </a:endParaRPr>
          </a:p>
        </p:txBody>
      </p:sp>
      <p:grpSp>
        <p:nvGrpSpPr>
          <p:cNvPr id="17" name="组合 16">
            <a:extLst>
              <a:ext uri="{FF2B5EF4-FFF2-40B4-BE49-F238E27FC236}">
                <a16:creationId xmlns:a16="http://schemas.microsoft.com/office/drawing/2014/main" xmlns="" id="{C8229601-E331-4075-A7F7-8E95B89AB016}"/>
              </a:ext>
            </a:extLst>
          </p:cNvPr>
          <p:cNvGrpSpPr/>
          <p:nvPr/>
        </p:nvGrpSpPr>
        <p:grpSpPr>
          <a:xfrm>
            <a:off x="4120475" y="955972"/>
            <a:ext cx="3446843" cy="5270657"/>
            <a:chOff x="-2524297" y="940746"/>
            <a:chExt cx="3798792" cy="5808831"/>
          </a:xfrm>
        </p:grpSpPr>
        <p:sp>
          <p:nvSpPr>
            <p:cNvPr id="16" name="任意多边形: 形状 15">
              <a:extLst>
                <a:ext uri="{FF2B5EF4-FFF2-40B4-BE49-F238E27FC236}">
                  <a16:creationId xmlns:a16="http://schemas.microsoft.com/office/drawing/2014/main" xmlns="" id="{46FD7CC4-64C4-4F5A-810D-74EB0571FE30}"/>
                </a:ext>
              </a:extLst>
            </p:cNvPr>
            <p:cNvSpPr/>
            <p:nvPr/>
          </p:nvSpPr>
          <p:spPr>
            <a:xfrm>
              <a:off x="-478970" y="944321"/>
              <a:ext cx="1742401" cy="4011207"/>
            </a:xfrm>
            <a:custGeom>
              <a:avLst/>
              <a:gdLst/>
              <a:ahLst/>
              <a:cxnLst/>
              <a:rect l="l" t="t" r="r" b="b"/>
              <a:pathLst>
                <a:path w="1742401" h="4011207">
                  <a:moveTo>
                    <a:pt x="0" y="0"/>
                  </a:moveTo>
                  <a:lnTo>
                    <a:pt x="99274" y="3254"/>
                  </a:lnTo>
                  <a:cubicBezTo>
                    <a:pt x="572317" y="35122"/>
                    <a:pt x="954060" y="178527"/>
                    <a:pt x="1244501" y="433470"/>
                  </a:cubicBezTo>
                  <a:cubicBezTo>
                    <a:pt x="1576434" y="724834"/>
                    <a:pt x="1742401" y="1126227"/>
                    <a:pt x="1742401" y="1637650"/>
                  </a:cubicBezTo>
                  <a:cubicBezTo>
                    <a:pt x="1742401" y="1922867"/>
                    <a:pt x="1694455" y="2180422"/>
                    <a:pt x="1598563" y="2410317"/>
                  </a:cubicBezTo>
                  <a:cubicBezTo>
                    <a:pt x="1502671" y="2640211"/>
                    <a:pt x="1363751" y="2855968"/>
                    <a:pt x="1181803" y="3057587"/>
                  </a:cubicBezTo>
                  <a:cubicBezTo>
                    <a:pt x="999854" y="3259205"/>
                    <a:pt x="708490" y="3501394"/>
                    <a:pt x="307711" y="3784152"/>
                  </a:cubicBezTo>
                  <a:cubicBezTo>
                    <a:pt x="211205" y="3852997"/>
                    <a:pt x="122612" y="3917924"/>
                    <a:pt x="41934" y="3978932"/>
                  </a:cubicBezTo>
                  <a:lnTo>
                    <a:pt x="0" y="4011207"/>
                  </a:lnTo>
                  <a:lnTo>
                    <a:pt x="0" y="2676307"/>
                  </a:lnTo>
                  <a:lnTo>
                    <a:pt x="24992" y="2651747"/>
                  </a:lnTo>
                  <a:cubicBezTo>
                    <a:pt x="111433" y="2563173"/>
                    <a:pt x="182315" y="2479009"/>
                    <a:pt x="237637" y="2399252"/>
                  </a:cubicBezTo>
                  <a:cubicBezTo>
                    <a:pt x="385163" y="2186569"/>
                    <a:pt x="458925" y="1960977"/>
                    <a:pt x="458925" y="1722477"/>
                  </a:cubicBezTo>
                  <a:cubicBezTo>
                    <a:pt x="458925" y="1401301"/>
                    <a:pt x="349433" y="1180493"/>
                    <a:pt x="130450" y="1060052"/>
                  </a:cubicBezTo>
                  <a:lnTo>
                    <a:pt x="0" y="1005698"/>
                  </a:lnTo>
                  <a:lnTo>
                    <a:pt x="0" y="0"/>
                  </a:lnTo>
                  <a:close/>
                </a:path>
              </a:pathLst>
            </a:custGeom>
            <a:solidFill>
              <a:schemeClr val="tx1"/>
            </a:solidFill>
            <a:ln>
              <a:noFill/>
            </a:ln>
            <a:effectLst>
              <a:outerShdw blurRad="50800" dist="38100" dir="8100000" algn="tr" rotWithShape="0">
                <a:prstClr val="black">
                  <a:alpha val="40000"/>
                </a:prstClr>
              </a:outerShdw>
            </a:effectLst>
          </p:spPr>
          <p:txBody>
            <a:bodyPr/>
            <a:lstStyle/>
            <a:p>
              <a:endParaRPr lang="zh-CN" altLang="en-US" sz="59500">
                <a:solidFill>
                  <a:schemeClr val="tx1"/>
                </a:solidFill>
                <a:ea typeface="迷你简汉真广标" panose="02010609000101010101" pitchFamily="49" charset="-122"/>
              </a:endParaRPr>
            </a:p>
          </p:txBody>
        </p:sp>
        <p:sp>
          <p:nvSpPr>
            <p:cNvPr id="14" name="任意多边形: 形状 13">
              <a:extLst>
                <a:ext uri="{FF2B5EF4-FFF2-40B4-BE49-F238E27FC236}">
                  <a16:creationId xmlns:a16="http://schemas.microsoft.com/office/drawing/2014/main" xmlns="" id="{83690550-C401-4CC4-A13F-DF3FFFDDB172}"/>
                </a:ext>
              </a:extLst>
            </p:cNvPr>
            <p:cNvSpPr/>
            <p:nvPr/>
          </p:nvSpPr>
          <p:spPr>
            <a:xfrm>
              <a:off x="-478970" y="5757466"/>
              <a:ext cx="1753465" cy="992111"/>
            </a:xfrm>
            <a:custGeom>
              <a:avLst/>
              <a:gdLst/>
              <a:ahLst/>
              <a:cxnLst/>
              <a:rect l="l" t="t" r="r" b="b"/>
              <a:pathLst>
                <a:path w="1753465" h="992111">
                  <a:moveTo>
                    <a:pt x="0" y="0"/>
                  </a:moveTo>
                  <a:lnTo>
                    <a:pt x="1753465" y="0"/>
                  </a:lnTo>
                  <a:lnTo>
                    <a:pt x="1753465" y="992111"/>
                  </a:lnTo>
                  <a:lnTo>
                    <a:pt x="0" y="992111"/>
                  </a:lnTo>
                  <a:lnTo>
                    <a:pt x="0" y="0"/>
                  </a:lnTo>
                  <a:close/>
                </a:path>
              </a:pathLst>
            </a:custGeom>
            <a:solidFill>
              <a:schemeClr val="tx1"/>
            </a:solidFill>
            <a:ln>
              <a:noFill/>
            </a:ln>
            <a:effectLst>
              <a:outerShdw blurRad="50800" dist="38100" dir="8100000" algn="tr" rotWithShape="0">
                <a:prstClr val="black">
                  <a:alpha val="40000"/>
                </a:prstClr>
              </a:outerShdw>
            </a:effectLst>
          </p:spPr>
          <p:txBody>
            <a:bodyPr/>
            <a:lstStyle/>
            <a:p>
              <a:endParaRPr lang="zh-CN" altLang="en-US" sz="59500">
                <a:solidFill>
                  <a:schemeClr val="tx1"/>
                </a:solidFill>
                <a:ea typeface="迷你简汉真广标" panose="02010609000101010101" pitchFamily="49" charset="-122"/>
              </a:endParaRPr>
            </a:p>
          </p:txBody>
        </p:sp>
        <p:sp>
          <p:nvSpPr>
            <p:cNvPr id="12" name="任意多边形: 形状 11">
              <a:extLst>
                <a:ext uri="{FF2B5EF4-FFF2-40B4-BE49-F238E27FC236}">
                  <a16:creationId xmlns:a16="http://schemas.microsoft.com/office/drawing/2014/main" xmlns="" id="{E2C98904-285B-473F-8E16-ECEA75E5D94C}"/>
                </a:ext>
              </a:extLst>
            </p:cNvPr>
            <p:cNvSpPr/>
            <p:nvPr/>
          </p:nvSpPr>
          <p:spPr>
            <a:xfrm>
              <a:off x="-2269815" y="940746"/>
              <a:ext cx="1790844" cy="1545333"/>
            </a:xfrm>
            <a:custGeom>
              <a:avLst/>
              <a:gdLst/>
              <a:ahLst/>
              <a:cxnLst/>
              <a:rect l="l" t="t" r="r" b="b"/>
              <a:pathLst>
                <a:path w="1790844" h="1545333">
                  <a:moveTo>
                    <a:pt x="1681795" y="0"/>
                  </a:moveTo>
                  <a:lnTo>
                    <a:pt x="1790844" y="3575"/>
                  </a:lnTo>
                  <a:lnTo>
                    <a:pt x="1790844" y="1009273"/>
                  </a:lnTo>
                  <a:lnTo>
                    <a:pt x="1776764" y="1003406"/>
                  </a:lnTo>
                  <a:cubicBezTo>
                    <a:pt x="1671652" y="971289"/>
                    <a:pt x="1549021" y="955230"/>
                    <a:pt x="1408872" y="955230"/>
                  </a:cubicBezTo>
                  <a:cubicBezTo>
                    <a:pt x="917119" y="955230"/>
                    <a:pt x="447495" y="1151931"/>
                    <a:pt x="0" y="1545333"/>
                  </a:cubicBezTo>
                  <a:lnTo>
                    <a:pt x="0" y="483147"/>
                  </a:lnTo>
                  <a:cubicBezTo>
                    <a:pt x="499129" y="161049"/>
                    <a:pt x="1059728" y="0"/>
                    <a:pt x="1681795" y="0"/>
                  </a:cubicBezTo>
                  <a:close/>
                </a:path>
              </a:pathLst>
            </a:custGeom>
            <a:solidFill>
              <a:schemeClr val="accent4"/>
            </a:solidFill>
            <a:ln>
              <a:noFill/>
            </a:ln>
            <a:effectLst>
              <a:outerShdw blurRad="50800" dist="38100" dir="8100000" algn="tr" rotWithShape="0">
                <a:prstClr val="black">
                  <a:alpha val="40000"/>
                </a:prstClr>
              </a:outerShdw>
            </a:effectLst>
          </p:spPr>
          <p:txBody>
            <a:bodyPr/>
            <a:lstStyle/>
            <a:p>
              <a:endParaRPr lang="zh-CN" altLang="en-US" sz="59500">
                <a:solidFill>
                  <a:schemeClr val="tx1"/>
                </a:solidFill>
                <a:ea typeface="迷你简汉真广标" panose="02010609000101010101" pitchFamily="49" charset="-122"/>
              </a:endParaRPr>
            </a:p>
          </p:txBody>
        </p:sp>
        <p:sp>
          <p:nvSpPr>
            <p:cNvPr id="10" name="任意多边形: 形状 9">
              <a:extLst>
                <a:ext uri="{FF2B5EF4-FFF2-40B4-BE49-F238E27FC236}">
                  <a16:creationId xmlns:a16="http://schemas.microsoft.com/office/drawing/2014/main" xmlns="" id="{38A232D6-94F4-470D-BD10-642D99FB2A32}"/>
                </a:ext>
              </a:extLst>
            </p:cNvPr>
            <p:cNvSpPr/>
            <p:nvPr/>
          </p:nvSpPr>
          <p:spPr>
            <a:xfrm>
              <a:off x="-2524297" y="3620628"/>
              <a:ext cx="2045326" cy="3128949"/>
            </a:xfrm>
            <a:custGeom>
              <a:avLst/>
              <a:gdLst/>
              <a:ahLst/>
              <a:cxnLst/>
              <a:rect l="l" t="t" r="r" b="b"/>
              <a:pathLst>
                <a:path w="2045326" h="3128949">
                  <a:moveTo>
                    <a:pt x="2045326" y="0"/>
                  </a:moveTo>
                  <a:lnTo>
                    <a:pt x="2045326" y="1334900"/>
                  </a:lnTo>
                  <a:lnTo>
                    <a:pt x="1972178" y="1391198"/>
                  </a:lnTo>
                  <a:cubicBezTo>
                    <a:pt x="1790268" y="1533922"/>
                    <a:pt x="1657822" y="1652154"/>
                    <a:pt x="1574839" y="1745894"/>
                  </a:cubicBezTo>
                  <a:cubicBezTo>
                    <a:pt x="1442065" y="1895878"/>
                    <a:pt x="1375679" y="2026193"/>
                    <a:pt x="1375679" y="2136838"/>
                  </a:cubicBezTo>
                  <a:lnTo>
                    <a:pt x="2045326" y="2136838"/>
                  </a:lnTo>
                  <a:lnTo>
                    <a:pt x="2045326" y="3128949"/>
                  </a:lnTo>
                  <a:lnTo>
                    <a:pt x="0" y="3128949"/>
                  </a:lnTo>
                  <a:lnTo>
                    <a:pt x="0" y="2704812"/>
                  </a:lnTo>
                  <a:cubicBezTo>
                    <a:pt x="0" y="2407302"/>
                    <a:pt x="54707" y="2135608"/>
                    <a:pt x="164122" y="1889732"/>
                  </a:cubicBezTo>
                  <a:cubicBezTo>
                    <a:pt x="273537" y="1643855"/>
                    <a:pt x="424137" y="1414575"/>
                    <a:pt x="615920" y="1201892"/>
                  </a:cubicBezTo>
                  <a:cubicBezTo>
                    <a:pt x="807704" y="989209"/>
                    <a:pt x="1105214" y="740259"/>
                    <a:pt x="1508452" y="455043"/>
                  </a:cubicBezTo>
                  <a:cubicBezTo>
                    <a:pt x="1692859" y="317352"/>
                    <a:pt x="1849605" y="187499"/>
                    <a:pt x="1978691" y="65482"/>
                  </a:cubicBezTo>
                  <a:lnTo>
                    <a:pt x="2045326" y="0"/>
                  </a:lnTo>
                  <a:close/>
                </a:path>
              </a:pathLst>
            </a:custGeom>
            <a:solidFill>
              <a:schemeClr val="accent4"/>
            </a:solidFill>
            <a:ln>
              <a:noFill/>
            </a:ln>
            <a:effectLst>
              <a:outerShdw blurRad="50800" dist="38100" dir="8100000" algn="tr" rotWithShape="0">
                <a:prstClr val="black">
                  <a:alpha val="40000"/>
                </a:prstClr>
              </a:outerShdw>
            </a:effectLst>
          </p:spPr>
          <p:txBody>
            <a:bodyPr/>
            <a:lstStyle/>
            <a:p>
              <a:endParaRPr lang="zh-CN" altLang="en-US" sz="59500">
                <a:solidFill>
                  <a:schemeClr val="tx1"/>
                </a:solidFill>
                <a:ea typeface="迷你简汉真广标" panose="02010609000101010101" pitchFamily="49" charset="-122"/>
              </a:endParaRPr>
            </a:p>
          </p:txBody>
        </p:sp>
      </p:grpSp>
    </p:spTree>
    <p:extLst>
      <p:ext uri="{BB962C8B-B14F-4D97-AF65-F5344CB8AC3E}">
        <p14:creationId xmlns:p14="http://schemas.microsoft.com/office/powerpoint/2010/main" val="1428608507"/>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8"/>
                                        </p:tgtEl>
                                        <p:attrNameLst>
                                          <p:attrName>style.visibility</p:attrName>
                                        </p:attrNameLst>
                                      </p:cBhvr>
                                      <p:to>
                                        <p:strVal val="visible"/>
                                      </p:to>
                                    </p:set>
                                    <p:anim calcmode="lin" valueType="num">
                                      <p:cBhvr additive="base">
                                        <p:cTn id="22" dur="500" fill="hold"/>
                                        <p:tgtEl>
                                          <p:spTgt spid="8"/>
                                        </p:tgtEl>
                                        <p:attrNameLst>
                                          <p:attrName>ppt_x</p:attrName>
                                        </p:attrNameLst>
                                      </p:cBhvr>
                                      <p:tavLst>
                                        <p:tav tm="0">
                                          <p:val>
                                            <p:strVal val="0-#ppt_w/2"/>
                                          </p:val>
                                        </p:tav>
                                        <p:tav tm="100000">
                                          <p:val>
                                            <p:strVal val="#ppt_x"/>
                                          </p:val>
                                        </p:tav>
                                      </p:tavLst>
                                    </p:anim>
                                    <p:anim calcmode="lin" valueType="num">
                                      <p:cBhvr additive="base">
                                        <p:cTn id="23" dur="500" fill="hold"/>
                                        <p:tgtEl>
                                          <p:spTgt spid="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8"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24">
            <a:extLst>
              <a:ext uri="{FF2B5EF4-FFF2-40B4-BE49-F238E27FC236}">
                <a16:creationId xmlns:a16="http://schemas.microsoft.com/office/drawing/2014/main" xmlns="" id="{17DD1773-98C6-46D5-97CF-2F581A7196C6}"/>
              </a:ext>
            </a:extLst>
          </p:cNvPr>
          <p:cNvGrpSpPr/>
          <p:nvPr/>
        </p:nvGrpSpPr>
        <p:grpSpPr>
          <a:xfrm>
            <a:off x="7949167" y="2047443"/>
            <a:ext cx="3060000" cy="3890400"/>
            <a:chOff x="7356000" y="1878600"/>
            <a:chExt cx="3060000" cy="3890400"/>
          </a:xfrm>
          <a:blipFill>
            <a:blip r:embed="rId3"/>
            <a:stretch>
              <a:fillRect/>
            </a:stretch>
          </a:blipFill>
          <a:effectLst/>
        </p:grpSpPr>
        <p:sp>
          <p:nvSpPr>
            <p:cNvPr id="5" name="矩形 4">
              <a:extLst>
                <a:ext uri="{FF2B5EF4-FFF2-40B4-BE49-F238E27FC236}">
                  <a16:creationId xmlns:a16="http://schemas.microsoft.com/office/drawing/2014/main" xmlns="" id="{42456EF6-F058-45AC-8AF1-775D0C8B7BA4}"/>
                </a:ext>
              </a:extLst>
            </p:cNvPr>
            <p:cNvSpPr/>
            <p:nvPr/>
          </p:nvSpPr>
          <p:spPr>
            <a:xfrm>
              <a:off x="8076000" y="1878600"/>
              <a:ext cx="2340000" cy="2340000"/>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a:extLst>
                <a:ext uri="{FF2B5EF4-FFF2-40B4-BE49-F238E27FC236}">
                  <a16:creationId xmlns:a16="http://schemas.microsoft.com/office/drawing/2014/main" xmlns="" id="{5073EA43-B83B-42F4-9D5D-9D86B4221813}"/>
                </a:ext>
              </a:extLst>
            </p:cNvPr>
            <p:cNvSpPr/>
            <p:nvPr/>
          </p:nvSpPr>
          <p:spPr>
            <a:xfrm>
              <a:off x="7356000" y="3429000"/>
              <a:ext cx="2340000" cy="2340000"/>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7" name="矩形 6">
            <a:extLst>
              <a:ext uri="{FF2B5EF4-FFF2-40B4-BE49-F238E27FC236}">
                <a16:creationId xmlns:a16="http://schemas.microsoft.com/office/drawing/2014/main" xmlns="" id="{F520C3F8-B273-4B95-8779-23A7C0BD7B71}"/>
              </a:ext>
            </a:extLst>
          </p:cNvPr>
          <p:cNvSpPr/>
          <p:nvPr/>
        </p:nvSpPr>
        <p:spPr>
          <a:xfrm>
            <a:off x="10506075" y="4487863"/>
            <a:ext cx="190500" cy="190500"/>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7">
            <a:extLst>
              <a:ext uri="{FF2B5EF4-FFF2-40B4-BE49-F238E27FC236}">
                <a16:creationId xmlns:a16="http://schemas.microsoft.com/office/drawing/2014/main" xmlns="" id="{4258179F-EBD7-4315-8BFF-D54CA8889373}"/>
              </a:ext>
            </a:extLst>
          </p:cNvPr>
          <p:cNvSpPr/>
          <p:nvPr/>
        </p:nvSpPr>
        <p:spPr>
          <a:xfrm>
            <a:off x="10696575" y="4672013"/>
            <a:ext cx="312738" cy="312737"/>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3083337" y="3537611"/>
            <a:ext cx="37163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迷你简汉真广标"/>
                <a:ea typeface="迷你简汉真广标"/>
                <a:cs typeface="迷你简汉真广标"/>
              </a:rPr>
              <a:t>研发背景和功能定位</a:t>
            </a:r>
            <a:endParaRPr lang="zh-CN" altLang="en-US" sz="2400" dirty="0">
              <a:latin typeface="迷你简汉真广标"/>
              <a:ea typeface="迷你简汉真广标"/>
              <a:cs typeface="迷你简汉真广标"/>
            </a:endParaRPr>
          </a:p>
        </p:txBody>
      </p:sp>
      <p:sp>
        <p:nvSpPr>
          <p:cNvPr id="10" name="矩形 14">
            <a:extLst>
              <a:ext uri="{FF2B5EF4-FFF2-40B4-BE49-F238E27FC236}">
                <a16:creationId xmlns:a16="http://schemas.microsoft.com/office/drawing/2014/main" xmlns="" id="{B442BC1F-8F1E-4CF2-89F3-FA4C026641D3}"/>
              </a:ext>
            </a:extLst>
          </p:cNvPr>
          <p:cNvSpPr>
            <a:spLocks noChangeArrowheads="1"/>
          </p:cNvSpPr>
          <p:nvPr/>
        </p:nvSpPr>
        <p:spPr bwMode="auto">
          <a:xfrm>
            <a:off x="1228725" y="4811713"/>
            <a:ext cx="654843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1400" dirty="0" smtClean="0">
                <a:solidFill>
                  <a:schemeClr val="bg1">
                    <a:lumMod val="50000"/>
                  </a:schemeClr>
                </a:solidFill>
                <a:latin typeface="造字工房悦黑体验版纤细体"/>
                <a:ea typeface="造字工房悦黑体验版纤细体"/>
                <a:cs typeface="造字工房悦黑体验版纤细体"/>
              </a:rPr>
              <a:t>TMC:</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Transaction</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Management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Center,</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定位于为全公司提供可靠的跨服务的分布式事务</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并能够提供对事务进行追踪</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管理</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补偿等功能</a:t>
            </a:r>
            <a:endParaRPr lang="zh-CN" altLang="en-US" sz="1400" dirty="0">
              <a:solidFill>
                <a:schemeClr val="bg1">
                  <a:lumMod val="50000"/>
                </a:schemeClr>
              </a:solidFill>
              <a:latin typeface="造字工房悦黑体验版纤细体"/>
              <a:ea typeface="造字工房悦黑体验版纤细体"/>
              <a:cs typeface="造字工房悦黑体验版纤细体"/>
            </a:endParaRPr>
          </a:p>
        </p:txBody>
      </p:sp>
      <p:sp>
        <p:nvSpPr>
          <p:cNvPr id="11" name="矩形 15">
            <a:extLst>
              <a:ext uri="{FF2B5EF4-FFF2-40B4-BE49-F238E27FC236}">
                <a16:creationId xmlns:a16="http://schemas.microsoft.com/office/drawing/2014/main" xmlns="" id="{AF083D57-1F11-4625-8C82-C40EF56493C3}"/>
              </a:ext>
            </a:extLst>
          </p:cNvPr>
          <p:cNvSpPr>
            <a:spLocks noChangeArrowheads="1"/>
          </p:cNvSpPr>
          <p:nvPr/>
        </p:nvSpPr>
        <p:spPr bwMode="auto">
          <a:xfrm>
            <a:off x="1228725" y="4149725"/>
            <a:ext cx="6427788" cy="5232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r>
              <a:rPr lang="zh-CN" altLang="en-US" sz="1400" dirty="0" smtClean="0">
                <a:solidFill>
                  <a:schemeClr val="bg1">
                    <a:lumMod val="50000"/>
                  </a:schemeClr>
                </a:solidFill>
                <a:latin typeface="造字工房悦黑体验版纤细体"/>
                <a:ea typeface="造字工房悦黑体验版纤细体"/>
                <a:cs typeface="造字工房悦黑体验版纤细体"/>
              </a:rPr>
              <a:t>公司的各条业务线开发中有分布式事务的迫切需求</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需要能实现跨服务的分布式事务能力的中间件</a:t>
            </a:r>
            <a:endParaRPr lang="zh-CN" altLang="en-US" sz="1400" dirty="0">
              <a:solidFill>
                <a:schemeClr val="bg1">
                  <a:lumMod val="50000"/>
                </a:schemeClr>
              </a:solidFill>
              <a:latin typeface="造字工房悦黑体验版纤细体"/>
              <a:ea typeface="造字工房悦黑体验版纤细体"/>
              <a:cs typeface="造字工房悦黑体验版纤细体"/>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407681" y="3396707"/>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888098" cy="830997"/>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778868595"/>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anim calcmode="lin" valueType="num">
                                      <p:cBhvr additive="base">
                                        <p:cTn id="17" dur="500" fill="hold"/>
                                        <p:tgtEl>
                                          <p:spTgt spid="11"/>
                                        </p:tgtEl>
                                        <p:attrNameLst>
                                          <p:attrName>ppt_x</p:attrName>
                                        </p:attrNameLst>
                                      </p:cBhvr>
                                      <p:tavLst>
                                        <p:tav tm="0">
                                          <p:val>
                                            <p:strVal val="#ppt_x"/>
                                          </p:val>
                                        </p:tav>
                                        <p:tav tm="100000">
                                          <p:val>
                                            <p:strVal val="#ppt_x"/>
                                          </p:val>
                                        </p:tav>
                                      </p:tavLst>
                                    </p:anim>
                                    <p:anim calcmode="lin" valueType="num">
                                      <p:cBhvr additive="base">
                                        <p:cTn id="18" dur="500" fill="hold"/>
                                        <p:tgtEl>
                                          <p:spTgt spid="11"/>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2" presetClass="entr" presetSubtype="4"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ppt_x"/>
                                          </p:val>
                                        </p:tav>
                                        <p:tav tm="100000">
                                          <p:val>
                                            <p:strVal val="#ppt_x"/>
                                          </p:val>
                                        </p:tav>
                                      </p:tavLst>
                                    </p:anim>
                                    <p:anim calcmode="lin" valueType="num">
                                      <p:cBhvr additive="base">
                                        <p:cTn id="23" dur="500" fill="hold"/>
                                        <p:tgtEl>
                                          <p:spTgt spid="10"/>
                                        </p:tgtEl>
                                        <p:attrNameLst>
                                          <p:attrName>ppt_y</p:attrName>
                                        </p:attrNameLst>
                                      </p:cBhvr>
                                      <p:tavLst>
                                        <p:tav tm="0">
                                          <p:val>
                                            <p:strVal val="1+#ppt_h/2"/>
                                          </p:val>
                                        </p:tav>
                                        <p:tav tm="100000">
                                          <p:val>
                                            <p:strVal val="#ppt_y"/>
                                          </p:val>
                                        </p:tav>
                                      </p:tavLst>
                                    </p:anim>
                                  </p:childTnLst>
                                </p:cTn>
                              </p:par>
                            </p:childTnLst>
                          </p:cTn>
                        </p:par>
                        <p:par>
                          <p:cTn id="24" fill="hold">
                            <p:stCondLst>
                              <p:cond delay="2000"/>
                            </p:stCondLst>
                            <p:childTnLst>
                              <p:par>
                                <p:cTn id="25" presetID="53" presetClass="entr" presetSubtype="16" fill="hold" nodeType="afterEffect">
                                  <p:stCondLst>
                                    <p:cond delay="0"/>
                                  </p:stCondLst>
                                  <p:childTnLst>
                                    <p:set>
                                      <p:cBhvr>
                                        <p:cTn id="26" dur="1" fill="hold">
                                          <p:stCondLst>
                                            <p:cond delay="0"/>
                                          </p:stCondLst>
                                        </p:cTn>
                                        <p:tgtEl>
                                          <p:spTgt spid="4"/>
                                        </p:tgtEl>
                                        <p:attrNameLst>
                                          <p:attrName>style.visibility</p:attrName>
                                        </p:attrNameLst>
                                      </p:cBhvr>
                                      <p:to>
                                        <p:strVal val="visible"/>
                                      </p:to>
                                    </p:set>
                                    <p:anim calcmode="lin" valueType="num">
                                      <p:cBhvr>
                                        <p:cTn id="27" dur="500" fill="hold"/>
                                        <p:tgtEl>
                                          <p:spTgt spid="4"/>
                                        </p:tgtEl>
                                        <p:attrNameLst>
                                          <p:attrName>ppt_w</p:attrName>
                                        </p:attrNameLst>
                                      </p:cBhvr>
                                      <p:tavLst>
                                        <p:tav tm="0">
                                          <p:val>
                                            <p:fltVal val="0"/>
                                          </p:val>
                                        </p:tav>
                                        <p:tav tm="100000">
                                          <p:val>
                                            <p:strVal val="#ppt_w"/>
                                          </p:val>
                                        </p:tav>
                                      </p:tavLst>
                                    </p:anim>
                                    <p:anim calcmode="lin" valueType="num">
                                      <p:cBhvr>
                                        <p:cTn id="28" dur="500" fill="hold"/>
                                        <p:tgtEl>
                                          <p:spTgt spid="4"/>
                                        </p:tgtEl>
                                        <p:attrNameLst>
                                          <p:attrName>ppt_h</p:attrName>
                                        </p:attrNameLst>
                                      </p:cBhvr>
                                      <p:tavLst>
                                        <p:tav tm="0">
                                          <p:val>
                                            <p:fltVal val="0"/>
                                          </p:val>
                                        </p:tav>
                                        <p:tav tm="100000">
                                          <p:val>
                                            <p:strVal val="#ppt_h"/>
                                          </p:val>
                                        </p:tav>
                                      </p:tavLst>
                                    </p:anim>
                                    <p:animEffect transition="in" filter="fade">
                                      <p:cBhvr>
                                        <p:cTn id="29" dur="500"/>
                                        <p:tgtEl>
                                          <p:spTgt spid="4"/>
                                        </p:tgtEl>
                                      </p:cBhvr>
                                    </p:animEffect>
                                  </p:childTnLst>
                                </p:cTn>
                              </p:par>
                            </p:childTnLst>
                          </p:cTn>
                        </p:par>
                        <p:par>
                          <p:cTn id="30" fill="hold">
                            <p:stCondLst>
                              <p:cond delay="2500"/>
                            </p:stCondLst>
                            <p:childTnLst>
                              <p:par>
                                <p:cTn id="31" presetID="22" presetClass="entr" presetSubtype="8" fill="hold" grpId="0" nodeType="afterEffect">
                                  <p:stCondLst>
                                    <p:cond delay="0"/>
                                  </p:stCondLst>
                                  <p:childTnLst>
                                    <p:set>
                                      <p:cBhvr>
                                        <p:cTn id="32" dur="1" fill="hold">
                                          <p:stCondLst>
                                            <p:cond delay="0"/>
                                          </p:stCondLst>
                                        </p:cTn>
                                        <p:tgtEl>
                                          <p:spTgt spid="16"/>
                                        </p:tgtEl>
                                        <p:attrNameLst>
                                          <p:attrName>style.visibility</p:attrName>
                                        </p:attrNameLst>
                                      </p:cBhvr>
                                      <p:to>
                                        <p:strVal val="visible"/>
                                      </p:to>
                                    </p:set>
                                    <p:animEffect transition="in" filter="wipe(left)">
                                      <p:cBhvr>
                                        <p:cTn id="33" dur="500"/>
                                        <p:tgtEl>
                                          <p:spTgt spid="16"/>
                                        </p:tgtEl>
                                      </p:cBhvr>
                                    </p:animEffect>
                                  </p:childTnLst>
                                </p:cTn>
                              </p:par>
                            </p:childTnLst>
                          </p:cTn>
                        </p:par>
                        <p:par>
                          <p:cTn id="34" fill="hold">
                            <p:stCondLst>
                              <p:cond delay="3000"/>
                            </p:stCondLst>
                            <p:childTnLst>
                              <p:par>
                                <p:cTn id="35" presetID="22" presetClass="entr" presetSubtype="8" fill="hold" grpId="0" nodeType="after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wipe(left)">
                                      <p:cBhvr>
                                        <p:cTn id="37" dur="500"/>
                                        <p:tgtEl>
                                          <p:spTgt spid="17"/>
                                        </p:tgtEl>
                                      </p:cBhvr>
                                    </p:animEffect>
                                  </p:childTnLst>
                                </p:cTn>
                              </p:par>
                            </p:childTnLst>
                          </p:cTn>
                        </p:par>
                        <p:par>
                          <p:cTn id="38" fill="hold">
                            <p:stCondLst>
                              <p:cond delay="3500"/>
                            </p:stCondLst>
                            <p:childTnLst>
                              <p:par>
                                <p:cTn id="39" presetID="53" presetClass="entr" presetSubtype="16"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 calcmode="lin" valueType="num">
                                      <p:cBhvr>
                                        <p:cTn id="41" dur="500" fill="hold"/>
                                        <p:tgtEl>
                                          <p:spTgt spid="8"/>
                                        </p:tgtEl>
                                        <p:attrNameLst>
                                          <p:attrName>ppt_w</p:attrName>
                                        </p:attrNameLst>
                                      </p:cBhvr>
                                      <p:tavLst>
                                        <p:tav tm="0">
                                          <p:val>
                                            <p:fltVal val="0"/>
                                          </p:val>
                                        </p:tav>
                                        <p:tav tm="100000">
                                          <p:val>
                                            <p:strVal val="#ppt_w"/>
                                          </p:val>
                                        </p:tav>
                                      </p:tavLst>
                                    </p:anim>
                                    <p:anim calcmode="lin" valueType="num">
                                      <p:cBhvr>
                                        <p:cTn id="42" dur="500" fill="hold"/>
                                        <p:tgtEl>
                                          <p:spTgt spid="8"/>
                                        </p:tgtEl>
                                        <p:attrNameLst>
                                          <p:attrName>ppt_h</p:attrName>
                                        </p:attrNameLst>
                                      </p:cBhvr>
                                      <p:tavLst>
                                        <p:tav tm="0">
                                          <p:val>
                                            <p:fltVal val="0"/>
                                          </p:val>
                                        </p:tav>
                                        <p:tav tm="100000">
                                          <p:val>
                                            <p:strVal val="#ppt_h"/>
                                          </p:val>
                                        </p:tav>
                                      </p:tavLst>
                                    </p:anim>
                                    <p:animEffect transition="in" filter="fade">
                                      <p:cBhvr>
                                        <p:cTn id="43" dur="500"/>
                                        <p:tgtEl>
                                          <p:spTgt spid="8"/>
                                        </p:tgtEl>
                                      </p:cBhvr>
                                    </p:animEffect>
                                  </p:childTnLst>
                                </p:cTn>
                              </p:par>
                            </p:childTnLst>
                          </p:cTn>
                        </p:par>
                        <p:par>
                          <p:cTn id="44" fill="hold">
                            <p:stCondLst>
                              <p:cond delay="4000"/>
                            </p:stCondLst>
                            <p:childTnLst>
                              <p:par>
                                <p:cTn id="45" presetID="53" presetClass="entr" presetSubtype="16" fill="hold" grpId="0" nodeType="afterEffect">
                                  <p:stCondLst>
                                    <p:cond delay="0"/>
                                  </p:stCondLst>
                                  <p:childTnLst>
                                    <p:set>
                                      <p:cBhvr>
                                        <p:cTn id="46" dur="1" fill="hold">
                                          <p:stCondLst>
                                            <p:cond delay="0"/>
                                          </p:stCondLst>
                                        </p:cTn>
                                        <p:tgtEl>
                                          <p:spTgt spid="7"/>
                                        </p:tgtEl>
                                        <p:attrNameLst>
                                          <p:attrName>style.visibility</p:attrName>
                                        </p:attrNameLst>
                                      </p:cBhvr>
                                      <p:to>
                                        <p:strVal val="visible"/>
                                      </p:to>
                                    </p:set>
                                    <p:anim calcmode="lin" valueType="num">
                                      <p:cBhvr>
                                        <p:cTn id="47" dur="500" fill="hold"/>
                                        <p:tgtEl>
                                          <p:spTgt spid="7"/>
                                        </p:tgtEl>
                                        <p:attrNameLst>
                                          <p:attrName>ppt_w</p:attrName>
                                        </p:attrNameLst>
                                      </p:cBhvr>
                                      <p:tavLst>
                                        <p:tav tm="0">
                                          <p:val>
                                            <p:fltVal val="0"/>
                                          </p:val>
                                        </p:tav>
                                        <p:tav tm="100000">
                                          <p:val>
                                            <p:strVal val="#ppt_w"/>
                                          </p:val>
                                        </p:tav>
                                      </p:tavLst>
                                    </p:anim>
                                    <p:anim calcmode="lin" valueType="num">
                                      <p:cBhvr>
                                        <p:cTn id="48" dur="500" fill="hold"/>
                                        <p:tgtEl>
                                          <p:spTgt spid="7"/>
                                        </p:tgtEl>
                                        <p:attrNameLst>
                                          <p:attrName>ppt_h</p:attrName>
                                        </p:attrNameLst>
                                      </p:cBhvr>
                                      <p:tavLst>
                                        <p:tav tm="0">
                                          <p:val>
                                            <p:fltVal val="0"/>
                                          </p:val>
                                        </p:tav>
                                        <p:tav tm="100000">
                                          <p:val>
                                            <p:strVal val="#ppt_h"/>
                                          </p:val>
                                        </p:tav>
                                      </p:tavLst>
                                    </p:anim>
                                    <p:animEffect transition="in" filter="fade">
                                      <p:cBhvr>
                                        <p:cTn id="49"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7" grpId="0" animBg="1"/>
      <p:bldP spid="8" grpId="0" animBg="1"/>
      <p:bldP spid="9" grpId="0"/>
      <p:bldP spid="10" grpId="0"/>
      <p:bldP spid="11"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33171" y="24765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pic>
        <p:nvPicPr>
          <p:cNvPr id="20" name="图片 19"/>
          <p:cNvPicPr>
            <a:picLocks noChangeAspect="1"/>
          </p:cNvPicPr>
          <p:nvPr/>
        </p:nvPicPr>
        <p:blipFill>
          <a:blip r:embed="rId3"/>
          <a:stretch>
            <a:fillRect/>
          </a:stretch>
        </p:blipFill>
        <p:spPr>
          <a:xfrm>
            <a:off x="1537439" y="1827934"/>
            <a:ext cx="8611553" cy="4843999"/>
          </a:xfrm>
          <a:prstGeom prst="rect">
            <a:avLst/>
          </a:prstGeom>
        </p:spPr>
      </p:pic>
      <p:sp>
        <p:nvSpPr>
          <p:cNvPr id="7" name="文本框 6"/>
          <p:cNvSpPr txBox="1"/>
          <p:nvPr/>
        </p:nvSpPr>
        <p:spPr>
          <a:xfrm flipH="1">
            <a:off x="2171695" y="806095"/>
            <a:ext cx="6000749" cy="369331"/>
          </a:xfrm>
          <a:prstGeom prst="rect">
            <a:avLst/>
          </a:prstGeom>
          <a:noFill/>
        </p:spPr>
        <p:txBody>
          <a:bodyPr wrap="square" rtlCol="0">
            <a:spAutoFit/>
          </a:bodyPr>
          <a:lstStyle/>
          <a:p>
            <a:r>
              <a:rPr kumimoji="1" lang="zh-CN" altLang="en-US" dirty="0" smtClean="0"/>
              <a:t>系统组成</a:t>
            </a:r>
            <a:endParaRPr kumimoji="1" lang="zh-CN" altLang="en-US" dirty="0"/>
          </a:p>
        </p:txBody>
      </p:sp>
    </p:spTree>
    <p:extLst>
      <p:ext uri="{BB962C8B-B14F-4D97-AF65-F5344CB8AC3E}">
        <p14:creationId xmlns:p14="http://schemas.microsoft.com/office/powerpoint/2010/main" val="681247368"/>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33171" y="24765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pic>
        <p:nvPicPr>
          <p:cNvPr id="9" name="图片 8"/>
          <p:cNvPicPr>
            <a:picLocks noChangeAspect="1"/>
          </p:cNvPicPr>
          <p:nvPr/>
        </p:nvPicPr>
        <p:blipFill>
          <a:blip r:embed="rId3"/>
          <a:stretch>
            <a:fillRect/>
          </a:stretch>
        </p:blipFill>
        <p:spPr>
          <a:xfrm>
            <a:off x="1806708" y="1175425"/>
            <a:ext cx="10385291" cy="5456385"/>
          </a:xfrm>
          <a:prstGeom prst="rect">
            <a:avLst/>
          </a:prstGeom>
        </p:spPr>
      </p:pic>
    </p:spTree>
    <p:extLst>
      <p:ext uri="{BB962C8B-B14F-4D97-AF65-F5344CB8AC3E}">
        <p14:creationId xmlns:p14="http://schemas.microsoft.com/office/powerpoint/2010/main" val="514195712"/>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xmlns="" id="{8F445BA0-60B5-4D36-A576-19C69C1B0F52}"/>
              </a:ext>
            </a:extLst>
          </p:cNvPr>
          <p:cNvSpPr/>
          <p:nvPr/>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5" name="组 4"/>
          <p:cNvGrpSpPr/>
          <p:nvPr/>
        </p:nvGrpSpPr>
        <p:grpSpPr>
          <a:xfrm>
            <a:off x="333171" y="247650"/>
            <a:ext cx="3193901" cy="2049415"/>
            <a:chOff x="333171" y="247650"/>
            <a:chExt cx="3193901" cy="2049415"/>
          </a:xfrm>
        </p:grpSpPr>
        <p:grpSp>
          <p:nvGrpSpPr>
            <p:cNvPr id="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8" name="矩形 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六边形 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11" name="文本框 10"/>
          <p:cNvSpPr txBox="1"/>
          <p:nvPr/>
        </p:nvSpPr>
        <p:spPr>
          <a:xfrm>
            <a:off x="2043074" y="774847"/>
            <a:ext cx="6157912" cy="369332"/>
          </a:xfrm>
          <a:prstGeom prst="rect">
            <a:avLst/>
          </a:prstGeom>
          <a:noFill/>
        </p:spPr>
        <p:txBody>
          <a:bodyPr wrap="square" rtlCol="0">
            <a:spAutoFit/>
          </a:bodyPr>
          <a:lstStyle/>
          <a:p>
            <a:r>
              <a:rPr kumimoji="1" lang="zh-CN" altLang="en-US" dirty="0" smtClean="0"/>
              <a:t>一致性保证</a:t>
            </a:r>
            <a:endParaRPr kumimoji="1" lang="zh-CN" altLang="en-US" dirty="0"/>
          </a:p>
        </p:txBody>
      </p:sp>
      <p:sp>
        <p:nvSpPr>
          <p:cNvPr id="12" name="文本框 11"/>
          <p:cNvSpPr txBox="1"/>
          <p:nvPr/>
        </p:nvSpPr>
        <p:spPr>
          <a:xfrm>
            <a:off x="1157288" y="1857375"/>
            <a:ext cx="9801225" cy="1477328"/>
          </a:xfrm>
          <a:prstGeom prst="rect">
            <a:avLst/>
          </a:prstGeom>
          <a:noFill/>
        </p:spPr>
        <p:txBody>
          <a:bodyPr wrap="square" rtlCol="0">
            <a:spAutoFit/>
          </a:bodyPr>
          <a:lstStyle/>
          <a:p>
            <a:r>
              <a:rPr lang="en-US" altLang="zh-CN" dirty="0" smtClean="0"/>
              <a:t>1.</a:t>
            </a:r>
            <a:r>
              <a:rPr lang="zh-CN" altLang="en-US" dirty="0" smtClean="0"/>
              <a:t> 应用</a:t>
            </a:r>
            <a:r>
              <a:rPr lang="en-US" altLang="zh-CN" dirty="0" smtClean="0"/>
              <a:t>publish</a:t>
            </a:r>
            <a:r>
              <a:rPr lang="zh-CN" altLang="en-US" dirty="0" smtClean="0"/>
              <a:t>消息</a:t>
            </a:r>
            <a:r>
              <a:rPr lang="zh-CN" altLang="en-US" dirty="0" smtClean="0"/>
              <a:t>后崩溃</a:t>
            </a:r>
            <a:endParaRPr lang="en-US" altLang="zh-CN" dirty="0"/>
          </a:p>
          <a:p>
            <a:r>
              <a:rPr kumimoji="1" lang="en-US" altLang="zh-CN" dirty="0" smtClean="0"/>
              <a:t>2.</a:t>
            </a:r>
            <a:r>
              <a:rPr kumimoji="1" lang="zh-CN" altLang="en-US" dirty="0" smtClean="0"/>
              <a:t> 应用</a:t>
            </a:r>
            <a:r>
              <a:rPr kumimoji="1" lang="en-US" altLang="zh-CN" dirty="0" smtClean="0"/>
              <a:t>commit</a:t>
            </a:r>
            <a:r>
              <a:rPr kumimoji="1" lang="zh-CN" altLang="en-US" dirty="0" smtClean="0"/>
              <a:t>消息后崩溃</a:t>
            </a:r>
            <a:endParaRPr kumimoji="1" lang="en-US" altLang="zh-CN" dirty="0" smtClean="0"/>
          </a:p>
          <a:p>
            <a:r>
              <a:rPr kumimoji="1" lang="en-US" altLang="zh-CN" dirty="0" smtClean="0"/>
              <a:t>3.</a:t>
            </a:r>
            <a:r>
              <a:rPr kumimoji="1" lang="zh-CN" altLang="en-US" dirty="0" smtClean="0"/>
              <a:t> 应用消费消息前崩溃                </a:t>
            </a:r>
            <a:endParaRPr kumimoji="1" lang="en-US" altLang="zh-CN" dirty="0" smtClean="0"/>
          </a:p>
          <a:p>
            <a:r>
              <a:rPr kumimoji="1" lang="en-US" altLang="zh-CN" dirty="0" smtClean="0"/>
              <a:t>4.</a:t>
            </a:r>
            <a:r>
              <a:rPr kumimoji="1" lang="zh-CN" altLang="en-US" dirty="0" smtClean="0"/>
              <a:t> 应用消费消息后崩溃</a:t>
            </a:r>
            <a:endParaRPr kumimoji="1" lang="en-US" altLang="zh-CN" dirty="0" smtClean="0"/>
          </a:p>
          <a:p>
            <a:r>
              <a:rPr kumimoji="1" lang="en-US" altLang="zh-CN" dirty="0" smtClean="0"/>
              <a:t>5.</a:t>
            </a:r>
            <a:r>
              <a:rPr kumimoji="1" lang="zh-CN" altLang="en-US" dirty="0" smtClean="0"/>
              <a:t> </a:t>
            </a:r>
            <a:r>
              <a:rPr kumimoji="1" lang="en-US" altLang="zh-CN" dirty="0" smtClean="0"/>
              <a:t>TMC</a:t>
            </a:r>
            <a:r>
              <a:rPr kumimoji="1" lang="zh-CN" altLang="en-US" dirty="0" smtClean="0"/>
              <a:t>单机崩溃</a:t>
            </a:r>
            <a:endParaRPr kumimoji="1" lang="zh-CN" altLang="en-US" dirty="0"/>
          </a:p>
        </p:txBody>
      </p:sp>
    </p:spTree>
    <p:extLst>
      <p:ext uri="{BB962C8B-B14F-4D97-AF65-F5344CB8AC3E}">
        <p14:creationId xmlns:p14="http://schemas.microsoft.com/office/powerpoint/2010/main" val="1961586082"/>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9" name="组 28"/>
          <p:cNvGrpSpPr/>
          <p:nvPr/>
        </p:nvGrpSpPr>
        <p:grpSpPr>
          <a:xfrm>
            <a:off x="1594202" y="2011996"/>
            <a:ext cx="5043121" cy="3219871"/>
            <a:chOff x="5230418" y="254741"/>
            <a:chExt cx="5043121" cy="3219871"/>
          </a:xfrm>
        </p:grpSpPr>
        <p:sp>
          <p:nvSpPr>
            <p:cNvPr id="8" name="矩形 7">
              <a:extLst>
                <a:ext uri="{FF2B5EF4-FFF2-40B4-BE49-F238E27FC236}">
                  <a16:creationId xmlns:a16="http://schemas.microsoft.com/office/drawing/2014/main" xmlns="" id="{E5AA66AC-6D63-4CDC-AEFE-88B69B18AB10}"/>
                </a:ext>
              </a:extLst>
            </p:cNvPr>
            <p:cNvSpPr/>
            <p:nvPr/>
          </p:nvSpPr>
          <p:spPr>
            <a:xfrm rot="1451767">
              <a:off x="6148858" y="1292186"/>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8" name="组 27"/>
            <p:cNvGrpSpPr/>
            <p:nvPr/>
          </p:nvGrpSpPr>
          <p:grpSpPr>
            <a:xfrm>
              <a:off x="5230418" y="254741"/>
              <a:ext cx="1996505" cy="2350351"/>
              <a:chOff x="5230418" y="254741"/>
              <a:chExt cx="1996505" cy="2350351"/>
            </a:xfrm>
          </p:grpSpPr>
          <p:sp>
            <p:nvSpPr>
              <p:cNvPr id="5" name="六边形 4">
                <a:extLst>
                  <a:ext uri="{FF2B5EF4-FFF2-40B4-BE49-F238E27FC236}">
                    <a16:creationId xmlns:a16="http://schemas.microsoft.com/office/drawing/2014/main" xmlns="" id="{8E5F33FD-0D64-4B6B-B090-6A8044AB1AF5}"/>
                  </a:ext>
                </a:extLst>
              </p:cNvPr>
              <p:cNvSpPr/>
              <p:nvPr/>
            </p:nvSpPr>
            <p:spPr>
              <a:xfrm rot="5400000">
                <a:off x="5146562" y="524732"/>
                <a:ext cx="2234461" cy="1926260"/>
              </a:xfrm>
              <a:prstGeom prst="hexagon">
                <a:avLst/>
              </a:prstGeom>
              <a:solidFill>
                <a:schemeClr val="bg1">
                  <a:lumMod val="95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六边形 5">
                <a:extLst>
                  <a:ext uri="{FF2B5EF4-FFF2-40B4-BE49-F238E27FC236}">
                    <a16:creationId xmlns:a16="http://schemas.microsoft.com/office/drawing/2014/main" xmlns="" id="{338DA856-88F4-4D5B-B696-E9060C782D73}"/>
                  </a:ext>
                </a:extLst>
              </p:cNvPr>
              <p:cNvSpPr/>
              <p:nvPr/>
            </p:nvSpPr>
            <p:spPr>
              <a:xfrm rot="5400000">
                <a:off x="5104182" y="406105"/>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文本框 6">
                <a:extLst>
                  <a:ext uri="{FF2B5EF4-FFF2-40B4-BE49-F238E27FC236}">
                    <a16:creationId xmlns:a16="http://schemas.microsoft.com/office/drawing/2014/main" xmlns="" id="{F0F52A68-1332-4509-9C26-63184E928646}"/>
                  </a:ext>
                </a:extLst>
              </p:cNvPr>
              <p:cNvSpPr txBox="1"/>
              <p:nvPr/>
            </p:nvSpPr>
            <p:spPr>
              <a:xfrm>
                <a:off x="5230418" y="844296"/>
                <a:ext cx="1917173" cy="923330"/>
              </a:xfrm>
              <a:prstGeom prst="rect">
                <a:avLst/>
              </a:prstGeom>
              <a:noFill/>
            </p:spPr>
            <p:txBody>
              <a:bodyPr wrap="square" rtlCol="0">
                <a:spAutoFit/>
              </a:bodyPr>
              <a:lstStyle/>
              <a:p>
                <a:pPr algn="dist"/>
                <a:r>
                  <a:rPr lang="zh-CN" altLang="en-US" sz="5400" b="1" dirty="0">
                    <a:solidFill>
                      <a:schemeClr val="bg1"/>
                    </a:solidFill>
                    <a:latin typeface="微软雅黑" panose="020B0503020204020204" pitchFamily="34" charset="-122"/>
                    <a:ea typeface="微软雅黑" panose="020B0503020204020204" pitchFamily="34" charset="-122"/>
                  </a:rPr>
                  <a:t>目录</a:t>
                </a:r>
              </a:p>
            </p:txBody>
          </p:sp>
        </p:grpSp>
      </p:grpSp>
      <p:sp>
        <p:nvSpPr>
          <p:cNvPr id="27" name="椭圆 26"/>
          <p:cNvSpPr>
            <a:spLocks noChangeAspect="1"/>
          </p:cNvSpPr>
          <p:nvPr/>
        </p:nvSpPr>
        <p:spPr>
          <a:xfrm>
            <a:off x="1870839" y="1029680"/>
            <a:ext cx="5119022" cy="5119022"/>
          </a:xfrm>
          <a:prstGeom prst="ellipse">
            <a:avLst/>
          </a:prstGeom>
          <a:noFill/>
          <a:ln w="25400">
            <a:gradFill>
              <a:gsLst>
                <a:gs pos="57000">
                  <a:srgbClr val="FFFFFF">
                    <a:alpha val="0"/>
                    <a:lumMod val="0"/>
                    <a:lumOff val="100000"/>
                  </a:srgbClr>
                </a:gs>
                <a:gs pos="87000">
                  <a:schemeClr val="bg2">
                    <a:lumMod val="25000"/>
                  </a:schemeClr>
                </a:gs>
              </a:gsLst>
              <a:lin ang="0" scaled="0"/>
            </a:gradFill>
            <a:prstDash val="dash"/>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9" name="组 48"/>
          <p:cNvGrpSpPr/>
          <p:nvPr/>
        </p:nvGrpSpPr>
        <p:grpSpPr>
          <a:xfrm>
            <a:off x="5239617" y="154764"/>
            <a:ext cx="3378448" cy="1940700"/>
            <a:chOff x="5752238" y="584257"/>
            <a:chExt cx="3378448" cy="1940700"/>
          </a:xfrm>
        </p:grpSpPr>
        <p:grpSp>
          <p:nvGrpSpPr>
            <p:cNvPr id="12" name="组合 11">
              <a:extLst>
                <a:ext uri="{FF2B5EF4-FFF2-40B4-BE49-F238E27FC236}">
                  <a16:creationId xmlns:a16="http://schemas.microsoft.com/office/drawing/2014/main" xmlns="" id="{E631EF13-1BCB-4CA3-A1E1-79D2AD457C53}"/>
                </a:ext>
              </a:extLst>
            </p:cNvPr>
            <p:cNvGrpSpPr/>
            <p:nvPr/>
          </p:nvGrpSpPr>
          <p:grpSpPr>
            <a:xfrm>
              <a:off x="5752238" y="584257"/>
              <a:ext cx="3220173" cy="1940700"/>
              <a:chOff x="1745241" y="2201395"/>
              <a:chExt cx="5059270" cy="3049067"/>
            </a:xfrm>
          </p:grpSpPr>
          <p:sp>
            <p:nvSpPr>
              <p:cNvPr id="13" name="矩形 12">
                <a:extLst>
                  <a:ext uri="{FF2B5EF4-FFF2-40B4-BE49-F238E27FC236}">
                    <a16:creationId xmlns:a16="http://schemas.microsoft.com/office/drawing/2014/main" xmlns="" id="{96FD105E-8DD6-4A1D-8321-172DA3C644E6}"/>
                  </a:ext>
                </a:extLst>
              </p:cNvPr>
              <p:cNvSpPr/>
              <p:nvPr/>
            </p:nvSpPr>
            <p:spPr>
              <a:xfrm rot="1451767">
                <a:off x="2679830" y="3269456"/>
                <a:ext cx="4124681" cy="198100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7ABB4417-658A-4FAA-929A-A627ACD58BA9}"/>
                  </a:ext>
                </a:extLst>
              </p:cNvPr>
              <p:cNvSpPr/>
              <p:nvPr/>
            </p:nvSpPr>
            <p:spPr>
              <a:xfrm rot="5400000">
                <a:off x="1593877" y="2352759"/>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1" name="矩形 20">
              <a:extLst>
                <a:ext uri="{FF2B5EF4-FFF2-40B4-BE49-F238E27FC236}">
                  <a16:creationId xmlns:a16="http://schemas.microsoft.com/office/drawing/2014/main" xmlns="" id="{AEB64C89-E182-4287-8157-3A9F40E1441F}"/>
                </a:ext>
              </a:extLst>
            </p:cNvPr>
            <p:cNvSpPr/>
            <p:nvPr/>
          </p:nvSpPr>
          <p:spPr>
            <a:xfrm>
              <a:off x="6014039" y="938128"/>
              <a:ext cx="831443" cy="646331"/>
            </a:xfrm>
            <a:prstGeom prst="rect">
              <a:avLst/>
            </a:prstGeom>
          </p:spPr>
          <p:txBody>
            <a:bodyPr wrap="square">
              <a:spAutoFit/>
            </a:bodyPr>
            <a:lstStyle/>
            <a:p>
              <a:r>
                <a:rPr lang="en-US" altLang="zh-CN" sz="3600" dirty="0" smtClean="0">
                  <a:latin typeface="微软雅黑" panose="020B0503020204020204" pitchFamily="34" charset="-122"/>
                  <a:ea typeface="微软雅黑" panose="020B0503020204020204" pitchFamily="34" charset="-122"/>
                </a:rPr>
                <a:t>01</a:t>
              </a:r>
              <a:endParaRPr lang="zh-CN" altLang="en-US" sz="3600" dirty="0">
                <a:latin typeface="微软雅黑" panose="020B0503020204020204" pitchFamily="34" charset="-122"/>
                <a:ea typeface="微软雅黑" panose="020B0503020204020204" pitchFamily="34" charset="-122"/>
              </a:endParaRPr>
            </a:p>
          </p:txBody>
        </p:sp>
        <p:sp>
          <p:nvSpPr>
            <p:cNvPr id="32" name="文本框 31"/>
            <p:cNvSpPr txBox="1"/>
            <p:nvPr/>
          </p:nvSpPr>
          <p:spPr>
            <a:xfrm>
              <a:off x="7150657" y="1052225"/>
              <a:ext cx="1980029" cy="400110"/>
            </a:xfrm>
            <a:prstGeom prst="rect">
              <a:avLst/>
            </a:prstGeom>
            <a:noFill/>
            <a:effectLst/>
          </p:spPr>
          <p:txBody>
            <a:bodyPr wrap="none" rtlCol="0">
              <a:spAutoFit/>
            </a:bodyPr>
            <a:lstStyle/>
            <a:p>
              <a:r>
                <a:rPr lang="zh-CN" altLang="en-US" sz="2000" dirty="0" smtClean="0">
                  <a:latin typeface="Microsoft YaHei" charset="-122"/>
                  <a:ea typeface="Microsoft YaHei" charset="-122"/>
                  <a:cs typeface="Microsoft YaHei" charset="-122"/>
                </a:rPr>
                <a:t>分布式事务简介</a:t>
              </a:r>
              <a:endParaRPr lang="zh-CN" altLang="en-US" sz="2000" dirty="0">
                <a:latin typeface="Microsoft YaHei" charset="-122"/>
                <a:ea typeface="Microsoft YaHei" charset="-122"/>
                <a:cs typeface="Microsoft YaHei" charset="-122"/>
              </a:endParaRPr>
            </a:p>
          </p:txBody>
        </p:sp>
      </p:grpSp>
      <p:grpSp>
        <p:nvGrpSpPr>
          <p:cNvPr id="47" name="组 46"/>
          <p:cNvGrpSpPr/>
          <p:nvPr/>
        </p:nvGrpSpPr>
        <p:grpSpPr>
          <a:xfrm>
            <a:off x="5841750" y="3733206"/>
            <a:ext cx="3227722" cy="1905479"/>
            <a:chOff x="5521365" y="4626481"/>
            <a:chExt cx="3227722" cy="1905479"/>
          </a:xfrm>
        </p:grpSpPr>
        <p:grpSp>
          <p:nvGrpSpPr>
            <p:cNvPr id="39" name="组 38"/>
            <p:cNvGrpSpPr/>
            <p:nvPr/>
          </p:nvGrpSpPr>
          <p:grpSpPr>
            <a:xfrm>
              <a:off x="5521365" y="4626481"/>
              <a:ext cx="3227722" cy="1905479"/>
              <a:chOff x="7976231" y="515068"/>
              <a:chExt cx="3227722" cy="1905479"/>
            </a:xfrm>
          </p:grpSpPr>
          <p:grpSp>
            <p:nvGrpSpPr>
              <p:cNvPr id="41" name="组合 11">
                <a:extLst>
                  <a:ext uri="{FF2B5EF4-FFF2-40B4-BE49-F238E27FC236}">
                    <a16:creationId xmlns:a16="http://schemas.microsoft.com/office/drawing/2014/main" xmlns="" id="{E631EF13-1BCB-4CA3-A1E1-79D2AD457C53}"/>
                  </a:ext>
                </a:extLst>
              </p:cNvPr>
              <p:cNvGrpSpPr/>
              <p:nvPr/>
            </p:nvGrpSpPr>
            <p:grpSpPr>
              <a:xfrm>
                <a:off x="7976231" y="515068"/>
                <a:ext cx="3227722" cy="1905479"/>
                <a:chOff x="1745241" y="2201395"/>
                <a:chExt cx="5071130" cy="2993731"/>
              </a:xfrm>
            </p:grpSpPr>
            <p:sp>
              <p:nvSpPr>
                <p:cNvPr id="43" name="矩形 42">
                  <a:extLst>
                    <a:ext uri="{FF2B5EF4-FFF2-40B4-BE49-F238E27FC236}">
                      <a16:creationId xmlns:a16="http://schemas.microsoft.com/office/drawing/2014/main" xmlns="" id="{96FD105E-8DD6-4A1D-8321-172DA3C644E6}"/>
                    </a:ext>
                  </a:extLst>
                </p:cNvPr>
                <p:cNvSpPr/>
                <p:nvPr/>
              </p:nvSpPr>
              <p:spPr>
                <a:xfrm rot="1451767">
                  <a:off x="2691690" y="3271998"/>
                  <a:ext cx="4124681" cy="1923128"/>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44" name="六边形 43">
                  <a:extLst>
                    <a:ext uri="{FF2B5EF4-FFF2-40B4-BE49-F238E27FC236}">
                      <a16:creationId xmlns:a16="http://schemas.microsoft.com/office/drawing/2014/main" xmlns="" id="{7ABB4417-658A-4FAA-929A-A627ACD58BA9}"/>
                    </a:ext>
                  </a:extLst>
                </p:cNvPr>
                <p:cNvSpPr/>
                <p:nvPr/>
              </p:nvSpPr>
              <p:spPr>
                <a:xfrm rot="5400000">
                  <a:off x="1593877" y="2352759"/>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2" name="矩形 41">
                <a:extLst>
                  <a:ext uri="{FF2B5EF4-FFF2-40B4-BE49-F238E27FC236}">
                    <a16:creationId xmlns:a16="http://schemas.microsoft.com/office/drawing/2014/main" xmlns="" id="{AEB64C89-E182-4287-8157-3A9F40E1441F}"/>
                  </a:ext>
                </a:extLst>
              </p:cNvPr>
              <p:cNvSpPr/>
              <p:nvPr/>
            </p:nvSpPr>
            <p:spPr>
              <a:xfrm>
                <a:off x="8238032" y="868939"/>
                <a:ext cx="831443" cy="646331"/>
              </a:xfrm>
              <a:prstGeom prst="rect">
                <a:avLst/>
              </a:prstGeom>
            </p:spPr>
            <p:txBody>
              <a:bodyPr wrap="square">
                <a:spAutoFit/>
              </a:bodyPr>
              <a:lstStyle/>
              <a:p>
                <a:r>
                  <a:rPr lang="en-US" altLang="zh-CN" sz="3600" dirty="0" smtClean="0">
                    <a:latin typeface="微软雅黑" panose="020B0503020204020204" pitchFamily="34" charset="-122"/>
                    <a:ea typeface="微软雅黑" panose="020B0503020204020204" pitchFamily="34" charset="-122"/>
                  </a:rPr>
                  <a:t>03</a:t>
                </a:r>
                <a:endParaRPr lang="zh-CN" altLang="en-US" sz="3600" dirty="0">
                  <a:latin typeface="微软雅黑" panose="020B0503020204020204" pitchFamily="34" charset="-122"/>
                  <a:ea typeface="微软雅黑" panose="020B0503020204020204" pitchFamily="34" charset="-122"/>
                </a:endParaRPr>
              </a:p>
            </p:txBody>
          </p:sp>
        </p:grpSp>
        <p:sp>
          <p:nvSpPr>
            <p:cNvPr id="40" name="文本框 39"/>
            <p:cNvSpPr txBox="1"/>
            <p:nvPr/>
          </p:nvSpPr>
          <p:spPr>
            <a:xfrm>
              <a:off x="6928959" y="5129856"/>
              <a:ext cx="1210588" cy="400110"/>
            </a:xfrm>
            <a:prstGeom prst="rect">
              <a:avLst/>
            </a:prstGeom>
            <a:noFill/>
            <a:effectLst/>
          </p:spPr>
          <p:txBody>
            <a:bodyPr wrap="none" rtlCol="0">
              <a:spAutoFit/>
            </a:bodyPr>
            <a:lstStyle/>
            <a:p>
              <a:r>
                <a:rPr lang="zh-CN" altLang="en-US" sz="2000" dirty="0">
                  <a:solidFill>
                    <a:schemeClr val="tx1">
                      <a:lumMod val="95000"/>
                      <a:lumOff val="5000"/>
                    </a:schemeClr>
                  </a:solidFill>
                  <a:latin typeface="微软雅黑" panose="020B0503020204020204" pitchFamily="34" charset="-122"/>
                  <a:ea typeface="微软雅黑" panose="020B0503020204020204" pitchFamily="34" charset="-122"/>
                </a:rPr>
                <a:t>演进方向</a:t>
              </a:r>
              <a:endParaRPr lang="en-US" altLang="zh-CN" sz="2000" dirty="0">
                <a:solidFill>
                  <a:schemeClr val="tx1">
                    <a:lumMod val="95000"/>
                    <a:lumOff val="5000"/>
                  </a:schemeClr>
                </a:solidFill>
                <a:latin typeface="微软雅黑" panose="020B0503020204020204" pitchFamily="34" charset="-122"/>
                <a:ea typeface="微软雅黑" panose="020B0503020204020204" pitchFamily="34" charset="-122"/>
              </a:endParaRPr>
            </a:p>
          </p:txBody>
        </p:sp>
      </p:grpSp>
      <p:grpSp>
        <p:nvGrpSpPr>
          <p:cNvPr id="46" name="组 45"/>
          <p:cNvGrpSpPr/>
          <p:nvPr/>
        </p:nvGrpSpPr>
        <p:grpSpPr>
          <a:xfrm>
            <a:off x="5857100" y="1858494"/>
            <a:ext cx="3217322" cy="1954000"/>
            <a:chOff x="5980005" y="2564483"/>
            <a:chExt cx="3217322" cy="1954000"/>
          </a:xfrm>
        </p:grpSpPr>
        <p:grpSp>
          <p:nvGrpSpPr>
            <p:cNvPr id="35" name="组 34"/>
            <p:cNvGrpSpPr/>
            <p:nvPr/>
          </p:nvGrpSpPr>
          <p:grpSpPr>
            <a:xfrm>
              <a:off x="5980005" y="2564483"/>
              <a:ext cx="3217322" cy="1954000"/>
              <a:chOff x="7064639" y="4266100"/>
              <a:chExt cx="3217322" cy="1954000"/>
            </a:xfrm>
          </p:grpSpPr>
          <p:grpSp>
            <p:nvGrpSpPr>
              <p:cNvPr id="11" name="组合 10">
                <a:extLst>
                  <a:ext uri="{FF2B5EF4-FFF2-40B4-BE49-F238E27FC236}">
                    <a16:creationId xmlns:a16="http://schemas.microsoft.com/office/drawing/2014/main" xmlns="" id="{FB4C2CE0-5FB0-4F22-A765-10796AFB8242}"/>
                  </a:ext>
                </a:extLst>
              </p:cNvPr>
              <p:cNvGrpSpPr/>
              <p:nvPr/>
            </p:nvGrpSpPr>
            <p:grpSpPr>
              <a:xfrm>
                <a:off x="7064639" y="4266100"/>
                <a:ext cx="3217322" cy="1954000"/>
                <a:chOff x="1745241" y="2201394"/>
                <a:chExt cx="5054790" cy="3069963"/>
              </a:xfrm>
            </p:grpSpPr>
            <p:sp>
              <p:nvSpPr>
                <p:cNvPr id="9" name="矩形 8">
                  <a:extLst>
                    <a:ext uri="{FF2B5EF4-FFF2-40B4-BE49-F238E27FC236}">
                      <a16:creationId xmlns:a16="http://schemas.microsoft.com/office/drawing/2014/main" xmlns="" id="{DBFF75AB-61C9-4108-8722-9A31E2D98BF4}"/>
                    </a:ext>
                  </a:extLst>
                </p:cNvPr>
                <p:cNvSpPr/>
                <p:nvPr/>
              </p:nvSpPr>
              <p:spPr>
                <a:xfrm rot="1451767">
                  <a:off x="2675350" y="3268495"/>
                  <a:ext cx="4124681" cy="2002862"/>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0" name="六边形 9">
                  <a:extLst>
                    <a:ext uri="{FF2B5EF4-FFF2-40B4-BE49-F238E27FC236}">
                      <a16:creationId xmlns:a16="http://schemas.microsoft.com/office/drawing/2014/main" xmlns="" id="{82150646-5D5A-469D-87E0-37A8168489F1}"/>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4" name="矩形 33">
                <a:extLst>
                  <a:ext uri="{FF2B5EF4-FFF2-40B4-BE49-F238E27FC236}">
                    <a16:creationId xmlns:a16="http://schemas.microsoft.com/office/drawing/2014/main" xmlns="" id="{AEB64C89-E182-4287-8157-3A9F40E1441F}"/>
                  </a:ext>
                </a:extLst>
              </p:cNvPr>
              <p:cNvSpPr/>
              <p:nvPr/>
            </p:nvSpPr>
            <p:spPr>
              <a:xfrm>
                <a:off x="7310135" y="4641410"/>
                <a:ext cx="831443" cy="646331"/>
              </a:xfrm>
              <a:prstGeom prst="rect">
                <a:avLst/>
              </a:prstGeom>
            </p:spPr>
            <p:txBody>
              <a:bodyPr wrap="square">
                <a:spAutoFit/>
              </a:bodyPr>
              <a:lstStyle/>
              <a:p>
                <a:r>
                  <a:rPr lang="en-US" altLang="zh-CN" sz="3600" dirty="0" smtClean="0">
                    <a:solidFill>
                      <a:schemeClr val="bg1"/>
                    </a:solidFill>
                    <a:latin typeface="微软雅黑" panose="020B0503020204020204" pitchFamily="34" charset="-122"/>
                    <a:ea typeface="微软雅黑" panose="020B0503020204020204" pitchFamily="34" charset="-122"/>
                  </a:rPr>
                  <a:t>02</a:t>
                </a:r>
                <a:endParaRPr lang="zh-CN" altLang="en-US" sz="3600" dirty="0">
                  <a:solidFill>
                    <a:schemeClr val="bg1"/>
                  </a:solidFill>
                  <a:latin typeface="微软雅黑" panose="020B0503020204020204" pitchFamily="34" charset="-122"/>
                  <a:ea typeface="微软雅黑" panose="020B0503020204020204" pitchFamily="34" charset="-122"/>
                </a:endParaRPr>
              </a:p>
            </p:txBody>
          </p:sp>
        </p:grpSp>
        <p:sp>
          <p:nvSpPr>
            <p:cNvPr id="45" name="文本框 44"/>
            <p:cNvSpPr txBox="1"/>
            <p:nvPr/>
          </p:nvSpPr>
          <p:spPr>
            <a:xfrm>
              <a:off x="7409878" y="3059016"/>
              <a:ext cx="1210588" cy="400110"/>
            </a:xfrm>
            <a:prstGeom prst="rect">
              <a:avLst/>
            </a:prstGeom>
            <a:noFill/>
            <a:effectLst/>
          </p:spPr>
          <p:txBody>
            <a:bodyPr wrap="none" rtlCol="0">
              <a:spAutoFit/>
            </a:bodyPr>
            <a:lstStyle/>
            <a:p>
              <a:r>
                <a:rPr lang="zh-CN" altLang="en-US" sz="2000" dirty="0" smtClean="0">
                  <a:solidFill>
                    <a:schemeClr val="tx1">
                      <a:lumMod val="95000"/>
                      <a:lumOff val="5000"/>
                    </a:schemeClr>
                  </a:solidFill>
                  <a:latin typeface="微软雅黑" panose="020B0503020204020204" pitchFamily="34" charset="-122"/>
                  <a:ea typeface="微软雅黑" panose="020B0503020204020204" pitchFamily="34" charset="-122"/>
                </a:rPr>
                <a:t>整体架构</a:t>
              </a:r>
              <a:endParaRPr lang="en-US" altLang="zh-CN" sz="2000" dirty="0" smtClean="0">
                <a:solidFill>
                  <a:schemeClr val="tx1">
                    <a:lumMod val="95000"/>
                    <a:lumOff val="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500451633"/>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grpId="0" nodeType="after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wipe(up)">
                                      <p:cBhvr>
                                        <p:cTn id="7"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a:extLst>
              <a:ext uri="{FF2B5EF4-FFF2-40B4-BE49-F238E27FC236}">
                <a16:creationId xmlns:a16="http://schemas.microsoft.com/office/drawing/2014/main" xmlns="" id="{8F445BA0-60B5-4D36-A576-19C69C1B0F52}"/>
              </a:ext>
            </a:extLst>
          </p:cNvPr>
          <p:cNvSpPr/>
          <p:nvPr/>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5" name="组 4"/>
          <p:cNvGrpSpPr/>
          <p:nvPr/>
        </p:nvGrpSpPr>
        <p:grpSpPr>
          <a:xfrm>
            <a:off x="333171" y="247650"/>
            <a:ext cx="3193901" cy="2049415"/>
            <a:chOff x="333171" y="247650"/>
            <a:chExt cx="3193901" cy="2049415"/>
          </a:xfrm>
        </p:grpSpPr>
        <p:grpSp>
          <p:nvGrpSpPr>
            <p:cNvPr id="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8" name="矩形 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六边形 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7" name="矩形 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11" name="文本框 10"/>
          <p:cNvSpPr txBox="1"/>
          <p:nvPr/>
        </p:nvSpPr>
        <p:spPr>
          <a:xfrm>
            <a:off x="2043074" y="774847"/>
            <a:ext cx="6157912" cy="369332"/>
          </a:xfrm>
          <a:prstGeom prst="rect">
            <a:avLst/>
          </a:prstGeom>
          <a:noFill/>
        </p:spPr>
        <p:txBody>
          <a:bodyPr wrap="square" rtlCol="0">
            <a:spAutoFit/>
          </a:bodyPr>
          <a:lstStyle/>
          <a:p>
            <a:r>
              <a:rPr kumimoji="1" lang="zh-CN" altLang="en-US" dirty="0" smtClean="0"/>
              <a:t>最佳实践</a:t>
            </a:r>
            <a:endParaRPr kumimoji="1" lang="zh-CN" altLang="en-US" dirty="0"/>
          </a:p>
        </p:txBody>
      </p:sp>
      <p:sp>
        <p:nvSpPr>
          <p:cNvPr id="12" name="文本框 11"/>
          <p:cNvSpPr txBox="1"/>
          <p:nvPr/>
        </p:nvSpPr>
        <p:spPr>
          <a:xfrm>
            <a:off x="1668917" y="3605960"/>
            <a:ext cx="2426740" cy="923330"/>
          </a:xfrm>
          <a:prstGeom prst="rect">
            <a:avLst/>
          </a:prstGeom>
          <a:solidFill>
            <a:schemeClr val="accent2">
              <a:lumMod val="60000"/>
              <a:lumOff val="40000"/>
            </a:schemeClr>
          </a:solidFill>
        </p:spPr>
        <p:txBody>
          <a:bodyPr wrap="square" rtlCol="0">
            <a:spAutoFit/>
          </a:bodyPr>
          <a:lstStyle/>
          <a:p>
            <a:r>
              <a:rPr lang="en-US" altLang="zh-CN" dirty="0" smtClean="0"/>
              <a:t>1.publish</a:t>
            </a:r>
            <a:r>
              <a:rPr lang="zh-CN" altLang="en-US" dirty="0" smtClean="0"/>
              <a:t>消息到</a:t>
            </a:r>
            <a:r>
              <a:rPr lang="en-US" altLang="zh-CN" dirty="0" err="1" smtClean="0"/>
              <a:t>tmc</a:t>
            </a:r>
            <a:endParaRPr lang="en-US" altLang="zh-CN" dirty="0" smtClean="0"/>
          </a:p>
          <a:p>
            <a:r>
              <a:rPr kumimoji="1" lang="en-US" altLang="zh-CN" dirty="0" smtClean="0"/>
              <a:t>2.</a:t>
            </a:r>
            <a:r>
              <a:rPr kumimoji="1" lang="zh-CN" altLang="en-US" dirty="0" smtClean="0"/>
              <a:t>本地事务</a:t>
            </a:r>
            <a:endParaRPr kumimoji="1" lang="en-US" altLang="zh-CN" dirty="0" smtClean="0"/>
          </a:p>
          <a:p>
            <a:r>
              <a:rPr kumimoji="1" lang="en-US" altLang="zh-CN" dirty="0" smtClean="0"/>
              <a:t>3.commit</a:t>
            </a:r>
            <a:r>
              <a:rPr kumimoji="1" lang="zh-CN" altLang="en-US" dirty="0" smtClean="0"/>
              <a:t>消息到</a:t>
            </a:r>
            <a:r>
              <a:rPr kumimoji="1" lang="en-US" altLang="zh-CN" dirty="0" err="1" smtClean="0"/>
              <a:t>tmc</a:t>
            </a:r>
            <a:endParaRPr kumimoji="1" lang="zh-CN" altLang="en-US" dirty="0"/>
          </a:p>
        </p:txBody>
      </p:sp>
      <p:sp>
        <p:nvSpPr>
          <p:cNvPr id="10" name="文本框 9"/>
          <p:cNvSpPr txBox="1"/>
          <p:nvPr/>
        </p:nvSpPr>
        <p:spPr>
          <a:xfrm>
            <a:off x="5346704" y="3612609"/>
            <a:ext cx="2426740" cy="923330"/>
          </a:xfrm>
          <a:prstGeom prst="rect">
            <a:avLst/>
          </a:prstGeom>
          <a:solidFill>
            <a:schemeClr val="accent6"/>
          </a:solidFill>
        </p:spPr>
        <p:txBody>
          <a:bodyPr wrap="square" rtlCol="0">
            <a:spAutoFit/>
          </a:bodyPr>
          <a:lstStyle/>
          <a:p>
            <a:r>
              <a:rPr kumimoji="1" lang="en-US" altLang="zh-CN" dirty="0" smtClean="0"/>
              <a:t>1.</a:t>
            </a:r>
            <a:r>
              <a:rPr kumimoji="1" lang="zh-CN" altLang="en-US" dirty="0"/>
              <a:t>本地事务</a:t>
            </a:r>
            <a:endParaRPr kumimoji="1" lang="en-US" altLang="zh-CN" dirty="0"/>
          </a:p>
          <a:p>
            <a:r>
              <a:rPr lang="en-US" altLang="zh-CN" dirty="0" smtClean="0"/>
              <a:t>2.publish</a:t>
            </a:r>
            <a:r>
              <a:rPr lang="zh-CN" altLang="en-US" dirty="0" smtClean="0"/>
              <a:t>消息到</a:t>
            </a:r>
            <a:r>
              <a:rPr lang="en-US" altLang="zh-CN" dirty="0" err="1" smtClean="0"/>
              <a:t>tmc</a:t>
            </a:r>
            <a:endParaRPr lang="en-US" altLang="zh-CN" dirty="0" smtClean="0"/>
          </a:p>
          <a:p>
            <a:r>
              <a:rPr kumimoji="1" lang="en-US" altLang="zh-CN" dirty="0" smtClean="0"/>
              <a:t>3.commit</a:t>
            </a:r>
            <a:r>
              <a:rPr kumimoji="1" lang="zh-CN" altLang="en-US" dirty="0" smtClean="0"/>
              <a:t>消息到</a:t>
            </a:r>
            <a:r>
              <a:rPr kumimoji="1" lang="en-US" altLang="zh-CN" dirty="0" err="1" smtClean="0"/>
              <a:t>tmc</a:t>
            </a:r>
            <a:endParaRPr kumimoji="1" lang="zh-CN" altLang="en-US" dirty="0"/>
          </a:p>
        </p:txBody>
      </p:sp>
      <p:sp>
        <p:nvSpPr>
          <p:cNvPr id="2" name="文本框 1"/>
          <p:cNvSpPr txBox="1"/>
          <p:nvPr/>
        </p:nvSpPr>
        <p:spPr>
          <a:xfrm>
            <a:off x="4477567" y="3843441"/>
            <a:ext cx="858356" cy="461665"/>
          </a:xfrm>
          <a:prstGeom prst="rect">
            <a:avLst/>
          </a:prstGeom>
          <a:noFill/>
        </p:spPr>
        <p:txBody>
          <a:bodyPr wrap="square" rtlCol="0">
            <a:spAutoFit/>
          </a:bodyPr>
          <a:lstStyle/>
          <a:p>
            <a:r>
              <a:rPr kumimoji="1" lang="en-US" altLang="zh-CN" sz="2400" dirty="0" smtClean="0"/>
              <a:t>VS</a:t>
            </a:r>
            <a:endParaRPr kumimoji="1" lang="zh-CN" altLang="en-US" sz="2400" dirty="0"/>
          </a:p>
        </p:txBody>
      </p:sp>
      <p:sp>
        <p:nvSpPr>
          <p:cNvPr id="15" name="文本框 14"/>
          <p:cNvSpPr txBox="1"/>
          <p:nvPr/>
        </p:nvSpPr>
        <p:spPr>
          <a:xfrm>
            <a:off x="1668917" y="2425362"/>
            <a:ext cx="2426740" cy="369332"/>
          </a:xfrm>
          <a:prstGeom prst="rect">
            <a:avLst/>
          </a:prstGeom>
          <a:solidFill>
            <a:schemeClr val="accent2">
              <a:lumMod val="60000"/>
              <a:lumOff val="40000"/>
            </a:schemeClr>
          </a:solidFill>
        </p:spPr>
        <p:txBody>
          <a:bodyPr wrap="square" rtlCol="0">
            <a:spAutoFit/>
          </a:bodyPr>
          <a:lstStyle/>
          <a:p>
            <a:r>
              <a:rPr lang="en-US" altLang="zh-CN" dirty="0" smtClean="0"/>
              <a:t>TMC</a:t>
            </a:r>
            <a:r>
              <a:rPr lang="zh-CN" altLang="en-US" dirty="0" smtClean="0"/>
              <a:t>重试</a:t>
            </a:r>
            <a:endParaRPr kumimoji="1" lang="zh-CN" altLang="en-US" dirty="0"/>
          </a:p>
        </p:txBody>
      </p:sp>
      <p:sp>
        <p:nvSpPr>
          <p:cNvPr id="16" name="文本框 15"/>
          <p:cNvSpPr txBox="1"/>
          <p:nvPr/>
        </p:nvSpPr>
        <p:spPr>
          <a:xfrm>
            <a:off x="5346704" y="2432011"/>
            <a:ext cx="2426740" cy="369332"/>
          </a:xfrm>
          <a:prstGeom prst="rect">
            <a:avLst/>
          </a:prstGeom>
          <a:solidFill>
            <a:schemeClr val="accent6"/>
          </a:solidFill>
        </p:spPr>
        <p:txBody>
          <a:bodyPr wrap="square" rtlCol="0">
            <a:spAutoFit/>
          </a:bodyPr>
          <a:lstStyle/>
          <a:p>
            <a:r>
              <a:rPr kumimoji="1" lang="zh-CN" altLang="en-US" dirty="0" smtClean="0"/>
              <a:t>纯</a:t>
            </a:r>
            <a:r>
              <a:rPr kumimoji="1" lang="en-US" altLang="zh-CN" dirty="0" err="1" smtClean="0"/>
              <a:t>Mq</a:t>
            </a:r>
            <a:r>
              <a:rPr kumimoji="1" lang="zh-CN" altLang="en-US" dirty="0" smtClean="0"/>
              <a:t>消息重试</a:t>
            </a:r>
            <a:endParaRPr kumimoji="1" lang="zh-CN" altLang="en-US" dirty="0"/>
          </a:p>
        </p:txBody>
      </p:sp>
      <p:sp>
        <p:nvSpPr>
          <p:cNvPr id="17" name="文本框 16"/>
          <p:cNvSpPr txBox="1"/>
          <p:nvPr/>
        </p:nvSpPr>
        <p:spPr>
          <a:xfrm>
            <a:off x="4498587" y="2326519"/>
            <a:ext cx="858356" cy="461665"/>
          </a:xfrm>
          <a:prstGeom prst="rect">
            <a:avLst/>
          </a:prstGeom>
          <a:noFill/>
        </p:spPr>
        <p:txBody>
          <a:bodyPr wrap="square" rtlCol="0">
            <a:spAutoFit/>
          </a:bodyPr>
          <a:lstStyle/>
          <a:p>
            <a:r>
              <a:rPr kumimoji="1" lang="en-US" altLang="zh-CN" sz="2400" dirty="0" smtClean="0"/>
              <a:t>VS</a:t>
            </a:r>
            <a:endParaRPr kumimoji="1" lang="zh-CN" altLang="en-US" sz="2400" dirty="0"/>
          </a:p>
        </p:txBody>
      </p:sp>
      <p:sp>
        <p:nvSpPr>
          <p:cNvPr id="3" name="文本框 2"/>
          <p:cNvSpPr txBox="1"/>
          <p:nvPr/>
        </p:nvSpPr>
        <p:spPr>
          <a:xfrm>
            <a:off x="903890" y="1776248"/>
            <a:ext cx="3573677" cy="646331"/>
          </a:xfrm>
          <a:prstGeom prst="rect">
            <a:avLst/>
          </a:prstGeom>
          <a:noFill/>
        </p:spPr>
        <p:txBody>
          <a:bodyPr wrap="square" rtlCol="0">
            <a:spAutoFit/>
          </a:bodyPr>
          <a:lstStyle/>
          <a:p>
            <a:r>
              <a:rPr kumimoji="1" lang="en-US" altLang="zh-CN" dirty="0" smtClean="0"/>
              <a:t>1.</a:t>
            </a:r>
            <a:r>
              <a:rPr kumimoji="1" lang="zh-CN" altLang="en-US" dirty="0" smtClean="0"/>
              <a:t>是否需要接入</a:t>
            </a:r>
          </a:p>
          <a:p>
            <a:endParaRPr kumimoji="1" lang="zh-CN" altLang="en-US" dirty="0"/>
          </a:p>
        </p:txBody>
      </p:sp>
      <p:sp>
        <p:nvSpPr>
          <p:cNvPr id="18" name="文本框 17"/>
          <p:cNvSpPr txBox="1"/>
          <p:nvPr/>
        </p:nvSpPr>
        <p:spPr>
          <a:xfrm>
            <a:off x="935304" y="3049923"/>
            <a:ext cx="3573677" cy="369332"/>
          </a:xfrm>
          <a:prstGeom prst="rect">
            <a:avLst/>
          </a:prstGeom>
          <a:noFill/>
        </p:spPr>
        <p:txBody>
          <a:bodyPr wrap="square" rtlCol="0">
            <a:spAutoFit/>
          </a:bodyPr>
          <a:lstStyle/>
          <a:p>
            <a:r>
              <a:rPr kumimoji="1" lang="en-US" altLang="zh-CN" dirty="0" smtClean="0"/>
              <a:t>2.</a:t>
            </a:r>
            <a:r>
              <a:rPr kumimoji="1" lang="zh-CN" altLang="en-US" dirty="0" smtClean="0"/>
              <a:t>正确的使用姿势</a:t>
            </a:r>
            <a:endParaRPr kumimoji="1" lang="zh-CN" altLang="en-US" dirty="0"/>
          </a:p>
        </p:txBody>
      </p:sp>
      <p:sp>
        <p:nvSpPr>
          <p:cNvPr id="13" name="文本框 12"/>
          <p:cNvSpPr txBox="1"/>
          <p:nvPr/>
        </p:nvSpPr>
        <p:spPr>
          <a:xfrm>
            <a:off x="1008992" y="4950372"/>
            <a:ext cx="7903779" cy="1477328"/>
          </a:xfrm>
          <a:prstGeom prst="rect">
            <a:avLst/>
          </a:prstGeom>
          <a:noFill/>
        </p:spPr>
        <p:txBody>
          <a:bodyPr wrap="square" rtlCol="0">
            <a:spAutoFit/>
          </a:bodyPr>
          <a:lstStyle/>
          <a:p>
            <a:r>
              <a:rPr kumimoji="1" lang="en-US" altLang="zh-CN" dirty="0" smtClean="0"/>
              <a:t>3.</a:t>
            </a:r>
            <a:r>
              <a:rPr kumimoji="1" lang="zh-CN" altLang="en-US" dirty="0" smtClean="0"/>
              <a:t>硬广时间</a:t>
            </a:r>
            <a:endParaRPr kumimoji="1" lang="en-US" altLang="zh-CN" dirty="0" smtClean="0"/>
          </a:p>
          <a:p>
            <a:endParaRPr kumimoji="1" lang="en-US" altLang="zh-CN" dirty="0" smtClean="0"/>
          </a:p>
          <a:p>
            <a:r>
              <a:rPr kumimoji="1" lang="en-US" altLang="zh-CN" dirty="0"/>
              <a:t>-</a:t>
            </a:r>
            <a:r>
              <a:rPr kumimoji="1" lang="zh-CN" altLang="en-US" dirty="0"/>
              <a:t>接入</a:t>
            </a:r>
            <a:r>
              <a:rPr kumimoji="1" lang="en-US" altLang="zh-CN" dirty="0" err="1"/>
              <a:t>wiki:http</a:t>
            </a:r>
            <a:r>
              <a:rPr kumimoji="1" lang="en-US" altLang="zh-CN" dirty="0"/>
              <a:t>://</a:t>
            </a:r>
            <a:r>
              <a:rPr kumimoji="1" lang="en-US" altLang="zh-CN" dirty="0" smtClean="0"/>
              <a:t>wiki.51.nb/pages/</a:t>
            </a:r>
            <a:r>
              <a:rPr kumimoji="1" lang="en-US" altLang="zh-CN" dirty="0" err="1" smtClean="0"/>
              <a:t>viewpage.action?pageId</a:t>
            </a:r>
            <a:r>
              <a:rPr kumimoji="1" lang="en-US" altLang="zh-CN" dirty="0" smtClean="0"/>
              <a:t>=63357507</a:t>
            </a:r>
            <a:endParaRPr kumimoji="1" lang="en-US" altLang="zh-CN" dirty="0"/>
          </a:p>
          <a:p>
            <a:r>
              <a:rPr kumimoji="1" lang="en-US" altLang="zh-CN" dirty="0" smtClean="0"/>
              <a:t>-</a:t>
            </a:r>
            <a:r>
              <a:rPr kumimoji="1" lang="zh-CN" altLang="en-US" dirty="0" smtClean="0"/>
              <a:t>加入</a:t>
            </a:r>
            <a:r>
              <a:rPr kumimoji="1" lang="en-US" altLang="zh-CN" dirty="0" err="1" smtClean="0"/>
              <a:t>tmc</a:t>
            </a:r>
            <a:r>
              <a:rPr kumimoji="1" lang="zh-CN" altLang="en-US" dirty="0" smtClean="0"/>
              <a:t>用户群</a:t>
            </a:r>
            <a:r>
              <a:rPr kumimoji="1" lang="en-US" altLang="zh-CN" dirty="0" smtClean="0"/>
              <a:t>(</a:t>
            </a:r>
            <a:r>
              <a:rPr kumimoji="1" lang="zh-CN" altLang="en-US" dirty="0" smtClean="0"/>
              <a:t>企业微信</a:t>
            </a:r>
            <a:r>
              <a:rPr kumimoji="1" lang="en-US" altLang="zh-CN" dirty="0" smtClean="0"/>
              <a:t>)</a:t>
            </a:r>
          </a:p>
          <a:p>
            <a:r>
              <a:rPr kumimoji="1" lang="en-US" altLang="zh-CN" dirty="0" smtClean="0"/>
              <a:t>-stable</a:t>
            </a:r>
            <a:r>
              <a:rPr kumimoji="1" lang="zh-CN" altLang="en-US" dirty="0" smtClean="0"/>
              <a:t>环境和测试环境可以通过申请</a:t>
            </a:r>
            <a:r>
              <a:rPr kumimoji="1" lang="en-US" altLang="zh-CN" dirty="0" smtClean="0"/>
              <a:t>IAM</a:t>
            </a:r>
            <a:r>
              <a:rPr kumimoji="1" lang="zh-CN" altLang="en-US" dirty="0" smtClean="0"/>
              <a:t>权限自己操作</a:t>
            </a:r>
            <a:r>
              <a:rPr kumimoji="1" lang="en-US" altLang="zh-CN" dirty="0" err="1" smtClean="0"/>
              <a:t>tmc</a:t>
            </a:r>
            <a:r>
              <a:rPr kumimoji="1" lang="zh-CN" altLang="en-US" dirty="0" smtClean="0"/>
              <a:t>后台</a:t>
            </a:r>
            <a:endParaRPr kumimoji="1" lang="en-US" altLang="zh-CN" dirty="0" smtClean="0"/>
          </a:p>
        </p:txBody>
      </p:sp>
    </p:spTree>
    <p:extLst>
      <p:ext uri="{BB962C8B-B14F-4D97-AF65-F5344CB8AC3E}">
        <p14:creationId xmlns:p14="http://schemas.microsoft.com/office/powerpoint/2010/main" val="1236760052"/>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33171" y="24765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4" name="矩形 17">
            <a:extLst>
              <a:ext uri="{FF2B5EF4-FFF2-40B4-BE49-F238E27FC236}">
                <a16:creationId xmlns:a16="http://schemas.microsoft.com/office/drawing/2014/main" xmlns="" id="{EFDCB626-E73F-4D5D-B343-F3848C721E72}"/>
              </a:ext>
            </a:extLst>
          </p:cNvPr>
          <p:cNvSpPr>
            <a:spLocks noChangeArrowheads="1"/>
          </p:cNvSpPr>
          <p:nvPr/>
        </p:nvSpPr>
        <p:spPr bwMode="auto">
          <a:xfrm>
            <a:off x="1890221" y="731766"/>
            <a:ext cx="3716338" cy="461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Microsoft YaHei" charset="-122"/>
                <a:ea typeface="Microsoft YaHei" charset="-122"/>
                <a:cs typeface="Microsoft YaHei" charset="-122"/>
              </a:rPr>
              <a:t>集群切换功能</a:t>
            </a:r>
            <a:endParaRPr lang="zh-CN" altLang="en-US" sz="2400" dirty="0">
              <a:latin typeface="Microsoft YaHei" charset="-122"/>
              <a:ea typeface="Microsoft YaHei" charset="-122"/>
              <a:cs typeface="Microsoft YaHei" charset="-122"/>
            </a:endParaRPr>
          </a:p>
        </p:txBody>
      </p:sp>
      <p:sp>
        <p:nvSpPr>
          <p:cNvPr id="26" name="TextBox 25"/>
          <p:cNvSpPr txBox="1"/>
          <p:nvPr/>
        </p:nvSpPr>
        <p:spPr>
          <a:xfrm>
            <a:off x="5088194" y="604684"/>
            <a:ext cx="184731" cy="369332"/>
          </a:xfrm>
          <a:prstGeom prst="rect">
            <a:avLst/>
          </a:prstGeom>
          <a:noFill/>
        </p:spPr>
        <p:txBody>
          <a:bodyPr wrap="none" rtlCol="0">
            <a:spAutoFit/>
          </a:bodyPr>
          <a:lstStyle/>
          <a:p>
            <a:endParaRPr lang="en-US" dirty="0"/>
          </a:p>
        </p:txBody>
      </p:sp>
      <p:sp>
        <p:nvSpPr>
          <p:cNvPr id="3" name="文本框 2"/>
          <p:cNvSpPr txBox="1"/>
          <p:nvPr/>
        </p:nvSpPr>
        <p:spPr>
          <a:xfrm>
            <a:off x="1285875" y="2014538"/>
            <a:ext cx="8429625" cy="369332"/>
          </a:xfrm>
          <a:prstGeom prst="rect">
            <a:avLst/>
          </a:prstGeom>
          <a:noFill/>
        </p:spPr>
        <p:txBody>
          <a:bodyPr wrap="square" rtlCol="0">
            <a:spAutoFit/>
          </a:bodyPr>
          <a:lstStyle/>
          <a:p>
            <a:r>
              <a:rPr kumimoji="1" lang="zh-CN" altLang="en-US" dirty="0" smtClean="0"/>
              <a:t>基于配置中心的切换功能</a:t>
            </a:r>
            <a:r>
              <a:rPr kumimoji="1" lang="en-US" altLang="zh-CN" dirty="0" smtClean="0"/>
              <a:t>,</a:t>
            </a:r>
            <a:r>
              <a:rPr kumimoji="1" lang="zh-CN" altLang="en-US" dirty="0" smtClean="0"/>
              <a:t> 以</a:t>
            </a:r>
            <a:r>
              <a:rPr kumimoji="1" lang="en-US" altLang="zh-CN" dirty="0" smtClean="0"/>
              <a:t>rabbit</a:t>
            </a:r>
            <a:r>
              <a:rPr kumimoji="1" lang="zh-CN" altLang="en-US" dirty="0" smtClean="0"/>
              <a:t> </a:t>
            </a:r>
            <a:r>
              <a:rPr kumimoji="1" lang="en-US" altLang="zh-CN" dirty="0" smtClean="0"/>
              <a:t>client</a:t>
            </a:r>
            <a:r>
              <a:rPr kumimoji="1" lang="zh-CN" altLang="en-US" dirty="0" smtClean="0"/>
              <a:t>为例</a:t>
            </a:r>
            <a:endParaRPr kumimoji="1" lang="en-US" altLang="zh-CN" dirty="0"/>
          </a:p>
        </p:txBody>
      </p:sp>
      <p:sp>
        <p:nvSpPr>
          <p:cNvPr id="4" name="AutoShape 2" descr="http://wiki.51.nb/download/attachments/57965140/image2017-11-8%2010%3A12%3A31.png?version=1&amp;modificationDate=1525662140000&amp;api=v2"/>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5" name="图片 4"/>
          <p:cNvPicPr>
            <a:picLocks noChangeAspect="1"/>
          </p:cNvPicPr>
          <p:nvPr/>
        </p:nvPicPr>
        <p:blipFill>
          <a:blip r:embed="rId3"/>
          <a:stretch>
            <a:fillRect/>
          </a:stretch>
        </p:blipFill>
        <p:spPr>
          <a:xfrm>
            <a:off x="0" y="3057012"/>
            <a:ext cx="5702300" cy="3835400"/>
          </a:xfrm>
          <a:prstGeom prst="rect">
            <a:avLst/>
          </a:prstGeom>
        </p:spPr>
      </p:pic>
      <p:pic>
        <p:nvPicPr>
          <p:cNvPr id="6" name="图片 5"/>
          <p:cNvPicPr>
            <a:picLocks noChangeAspect="1"/>
          </p:cNvPicPr>
          <p:nvPr/>
        </p:nvPicPr>
        <p:blipFill>
          <a:blip r:embed="rId4"/>
          <a:stretch>
            <a:fillRect/>
          </a:stretch>
        </p:blipFill>
        <p:spPr>
          <a:xfrm>
            <a:off x="6464300" y="3045158"/>
            <a:ext cx="5727700" cy="3822700"/>
          </a:xfrm>
          <a:prstGeom prst="rect">
            <a:avLst/>
          </a:prstGeom>
        </p:spPr>
      </p:pic>
      <p:sp>
        <p:nvSpPr>
          <p:cNvPr id="7" name="右箭头 6"/>
          <p:cNvSpPr/>
          <p:nvPr/>
        </p:nvSpPr>
        <p:spPr>
          <a:xfrm>
            <a:off x="5606559" y="4471876"/>
            <a:ext cx="978408" cy="48463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右箭头 20"/>
          <p:cNvSpPr/>
          <p:nvPr/>
        </p:nvSpPr>
        <p:spPr>
          <a:xfrm>
            <a:off x="2185837" y="4471876"/>
            <a:ext cx="1757512" cy="17156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左箭头 8"/>
          <p:cNvSpPr/>
          <p:nvPr/>
        </p:nvSpPr>
        <p:spPr>
          <a:xfrm>
            <a:off x="8353171" y="4486269"/>
            <a:ext cx="1790954" cy="157169"/>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9"/>
          <p:cNvSpPr txBox="1"/>
          <p:nvPr/>
        </p:nvSpPr>
        <p:spPr>
          <a:xfrm>
            <a:off x="2586038" y="4186238"/>
            <a:ext cx="1110382" cy="369332"/>
          </a:xfrm>
          <a:prstGeom prst="rect">
            <a:avLst/>
          </a:prstGeom>
          <a:noFill/>
        </p:spPr>
        <p:txBody>
          <a:bodyPr wrap="square" rtlCol="0">
            <a:spAutoFit/>
          </a:bodyPr>
          <a:lstStyle/>
          <a:p>
            <a:r>
              <a:rPr kumimoji="1" lang="zh-CN" altLang="en-US" dirty="0" smtClean="0"/>
              <a:t>同步程序</a:t>
            </a:r>
            <a:endParaRPr kumimoji="1" lang="zh-CN" altLang="en-US" dirty="0"/>
          </a:p>
        </p:txBody>
      </p:sp>
      <p:sp>
        <p:nvSpPr>
          <p:cNvPr id="20" name="文本框 19"/>
          <p:cNvSpPr txBox="1"/>
          <p:nvPr/>
        </p:nvSpPr>
        <p:spPr>
          <a:xfrm>
            <a:off x="8772959" y="4186238"/>
            <a:ext cx="1110382" cy="369332"/>
          </a:xfrm>
          <a:prstGeom prst="rect">
            <a:avLst/>
          </a:prstGeom>
          <a:noFill/>
        </p:spPr>
        <p:txBody>
          <a:bodyPr wrap="square" rtlCol="0">
            <a:spAutoFit/>
          </a:bodyPr>
          <a:lstStyle/>
          <a:p>
            <a:r>
              <a:rPr kumimoji="1" lang="zh-CN" altLang="en-US" dirty="0" smtClean="0"/>
              <a:t>同步程序</a:t>
            </a:r>
            <a:endParaRPr kumimoji="1" lang="zh-CN" altLang="en-US" dirty="0"/>
          </a:p>
        </p:txBody>
      </p:sp>
    </p:spTree>
    <p:extLst>
      <p:ext uri="{BB962C8B-B14F-4D97-AF65-F5344CB8AC3E}">
        <p14:creationId xmlns:p14="http://schemas.microsoft.com/office/powerpoint/2010/main" val="353351957"/>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afterEffect">
                                  <p:stCondLst>
                                    <p:cond delay="0"/>
                                  </p:stCondLst>
                                  <p:childTnLst>
                                    <p:set>
                                      <p:cBhvr>
                                        <p:cTn id="6" dur="1" fill="hold">
                                          <p:stCondLst>
                                            <p:cond delay="0"/>
                                          </p:stCondLst>
                                        </p:cTn>
                                        <p:tgtEl>
                                          <p:spTgt spid="24"/>
                                        </p:tgtEl>
                                        <p:attrNameLst>
                                          <p:attrName>style.visibility</p:attrName>
                                        </p:attrNameLst>
                                      </p:cBhvr>
                                      <p:to>
                                        <p:strVal val="visible"/>
                                      </p:to>
                                    </p:set>
                                    <p:anim calcmode="lin" valueType="num">
                                      <p:cBhvr additive="base">
                                        <p:cTn id="7" dur="500" fill="hold"/>
                                        <p:tgtEl>
                                          <p:spTgt spid="24"/>
                                        </p:tgtEl>
                                        <p:attrNameLst>
                                          <p:attrName>ppt_x</p:attrName>
                                        </p:attrNameLst>
                                      </p:cBhvr>
                                      <p:tavLst>
                                        <p:tav tm="0">
                                          <p:val>
                                            <p:strVal val="#ppt_x"/>
                                          </p:val>
                                        </p:tav>
                                        <p:tav tm="100000">
                                          <p:val>
                                            <p:strVal val="#ppt_x"/>
                                          </p:val>
                                        </p:tav>
                                      </p:tavLst>
                                    </p:anim>
                                    <p:anim calcmode="lin" valueType="num">
                                      <p:cBhvr additive="base">
                                        <p:cTn id="8" dur="500" fill="hold"/>
                                        <p:tgtEl>
                                          <p:spTgt spid="2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a:extLst>
              <a:ext uri="{FF2B5EF4-FFF2-40B4-BE49-F238E27FC236}">
                <a16:creationId xmlns:a16="http://schemas.microsoft.com/office/drawing/2014/main" xmlns="" id="{FC7BE662-0DCA-41CE-A960-A1EE82111562}"/>
              </a:ext>
            </a:extLst>
          </p:cNvPr>
          <p:cNvSpPr/>
          <p:nvPr/>
        </p:nvSpPr>
        <p:spPr>
          <a:xfrm rot="1400643">
            <a:off x="9239937" y="3062043"/>
            <a:ext cx="4434795" cy="1461708"/>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99" dirty="0"/>
          </a:p>
        </p:txBody>
      </p:sp>
      <p:sp>
        <p:nvSpPr>
          <p:cNvPr id="3" name="矩形 2">
            <a:extLst>
              <a:ext uri="{FF2B5EF4-FFF2-40B4-BE49-F238E27FC236}">
                <a16:creationId xmlns:a16="http://schemas.microsoft.com/office/drawing/2014/main" xmlns="" id="{582ED3C8-58AF-4CB3-A9A6-F066655972F6}"/>
              </a:ext>
            </a:extLst>
          </p:cNvPr>
          <p:cNvSpPr/>
          <p:nvPr/>
        </p:nvSpPr>
        <p:spPr>
          <a:xfrm rot="1400643">
            <a:off x="5644928" y="2724260"/>
            <a:ext cx="4434795" cy="1932277"/>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99" dirty="0"/>
          </a:p>
        </p:txBody>
      </p:sp>
      <p:sp>
        <p:nvSpPr>
          <p:cNvPr id="4" name="矩形 3">
            <a:extLst>
              <a:ext uri="{FF2B5EF4-FFF2-40B4-BE49-F238E27FC236}">
                <a16:creationId xmlns:a16="http://schemas.microsoft.com/office/drawing/2014/main" xmlns="" id="{6F58DA57-5CFA-4D5E-802D-041D00E2EFE4}"/>
              </a:ext>
            </a:extLst>
          </p:cNvPr>
          <p:cNvSpPr/>
          <p:nvPr/>
        </p:nvSpPr>
        <p:spPr>
          <a:xfrm rot="1400643">
            <a:off x="2147785" y="3057382"/>
            <a:ext cx="4434795" cy="1461708"/>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99" dirty="0"/>
          </a:p>
        </p:txBody>
      </p:sp>
      <p:grpSp>
        <p:nvGrpSpPr>
          <p:cNvPr id="5" name="组合 1">
            <a:extLst>
              <a:ext uri="{FF2B5EF4-FFF2-40B4-BE49-F238E27FC236}">
                <a16:creationId xmlns:a16="http://schemas.microsoft.com/office/drawing/2014/main" xmlns="" id="{B1E623BF-4081-4582-B696-4878C6E330AF}"/>
              </a:ext>
            </a:extLst>
          </p:cNvPr>
          <p:cNvGrpSpPr/>
          <p:nvPr/>
        </p:nvGrpSpPr>
        <p:grpSpPr>
          <a:xfrm flipH="1">
            <a:off x="1091648" y="1924699"/>
            <a:ext cx="10049764" cy="3309128"/>
            <a:chOff x="918309" y="2167131"/>
            <a:chExt cx="10049811" cy="3310340"/>
          </a:xfrm>
        </p:grpSpPr>
        <p:sp>
          <p:nvSpPr>
            <p:cNvPr id="6" name="矩形 5">
              <a:extLst>
                <a:ext uri="{FF2B5EF4-FFF2-40B4-BE49-F238E27FC236}">
                  <a16:creationId xmlns:a16="http://schemas.microsoft.com/office/drawing/2014/main" xmlns="" id="{9FDD2044-3F15-4E23-BE86-12CEAB99D67F}"/>
                </a:ext>
              </a:extLst>
            </p:cNvPr>
            <p:cNvSpPr/>
            <p:nvPr/>
          </p:nvSpPr>
          <p:spPr>
            <a:xfrm flipV="1">
              <a:off x="1290088" y="4356530"/>
              <a:ext cx="9497261" cy="134461"/>
            </a:xfrm>
            <a:prstGeom prst="rect">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399"/>
            </a:p>
          </p:txBody>
        </p:sp>
        <p:sp>
          <p:nvSpPr>
            <p:cNvPr id="21" name="Oval 30">
              <a:extLst>
                <a:ext uri="{FF2B5EF4-FFF2-40B4-BE49-F238E27FC236}">
                  <a16:creationId xmlns:a16="http://schemas.microsoft.com/office/drawing/2014/main" xmlns="" id="{B8F7E5D3-74F7-493D-A10F-4BE12FF663C1}"/>
                </a:ext>
              </a:extLst>
            </p:cNvPr>
            <p:cNvSpPr>
              <a:spLocks noChangeArrowheads="1"/>
            </p:cNvSpPr>
            <p:nvPr/>
          </p:nvSpPr>
          <p:spPr bwMode="auto">
            <a:xfrm>
              <a:off x="4990230" y="2167131"/>
              <a:ext cx="2007470" cy="2011082"/>
            </a:xfrm>
            <a:prstGeom prst="ellipse">
              <a:avLst/>
            </a:prstGeom>
            <a:solidFill>
              <a:schemeClr val="accent4"/>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ct val="0"/>
                </a:spcBef>
                <a:buFontTx/>
                <a:buNone/>
              </a:pPr>
              <a:endParaRPr lang="zh-CN" altLang="en-US" sz="1466" dirty="0">
                <a:solidFill>
                  <a:schemeClr val="tx1"/>
                </a:solidFill>
                <a:latin typeface="微软雅黑" panose="020B0503020204020204" pitchFamily="34" charset="-122"/>
              </a:endParaRPr>
            </a:p>
          </p:txBody>
        </p:sp>
        <p:sp>
          <p:nvSpPr>
            <p:cNvPr id="19" name="Oval 31">
              <a:extLst>
                <a:ext uri="{FF2B5EF4-FFF2-40B4-BE49-F238E27FC236}">
                  <a16:creationId xmlns:a16="http://schemas.microsoft.com/office/drawing/2014/main" xmlns="" id="{CACA8B91-30A6-4B20-85BC-00C1EC10A59D}"/>
                </a:ext>
              </a:extLst>
            </p:cNvPr>
            <p:cNvSpPr>
              <a:spLocks noChangeArrowheads="1"/>
            </p:cNvSpPr>
            <p:nvPr/>
          </p:nvSpPr>
          <p:spPr bwMode="auto">
            <a:xfrm>
              <a:off x="8851398" y="2485469"/>
              <a:ext cx="1473702" cy="1476355"/>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ct val="0"/>
                </a:spcBef>
                <a:buFontTx/>
                <a:buNone/>
              </a:pPr>
              <a:endParaRPr lang="zh-CN" altLang="en-US" sz="1466" dirty="0">
                <a:solidFill>
                  <a:schemeClr val="tx1"/>
                </a:solidFill>
                <a:latin typeface="微软雅黑" panose="020B0503020204020204" pitchFamily="34" charset="-122"/>
              </a:endParaRPr>
            </a:p>
          </p:txBody>
        </p:sp>
        <p:sp>
          <p:nvSpPr>
            <p:cNvPr id="17" name="Oval 33">
              <a:extLst>
                <a:ext uri="{FF2B5EF4-FFF2-40B4-BE49-F238E27FC236}">
                  <a16:creationId xmlns:a16="http://schemas.microsoft.com/office/drawing/2014/main" xmlns="" id="{171411C8-6F7B-43A9-890E-9FDB1C753464}"/>
                </a:ext>
              </a:extLst>
            </p:cNvPr>
            <p:cNvSpPr>
              <a:spLocks noChangeArrowheads="1"/>
            </p:cNvSpPr>
            <p:nvPr/>
          </p:nvSpPr>
          <p:spPr bwMode="auto">
            <a:xfrm>
              <a:off x="1778680" y="2460754"/>
              <a:ext cx="1486602" cy="1487230"/>
            </a:xfrm>
            <a:prstGeom prst="ellipse">
              <a:avLst/>
            </a:pr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a:lstStyle>
              <a:lvl1pPr eaLnBrk="0" hangingPunct="0">
                <a:spcBef>
                  <a:spcPct val="20000"/>
                </a:spcBef>
                <a:buChar char="•"/>
                <a:defRPr sz="2000">
                  <a:solidFill>
                    <a:schemeClr val="accent1"/>
                  </a:solidFill>
                  <a:latin typeface="Arial" panose="020B0604020202020204" pitchFamily="34" charset="0"/>
                  <a:ea typeface="微软雅黑" panose="020B0503020204020204" pitchFamily="34" charset="-122"/>
                </a:defRPr>
              </a:lvl1pPr>
              <a:lvl2pPr marL="742950" indent="-285750" eaLnBrk="0" hangingPunct="0">
                <a:spcBef>
                  <a:spcPct val="20000"/>
                </a:spcBef>
                <a:buChar char="–"/>
                <a:defRPr sz="2000">
                  <a:solidFill>
                    <a:schemeClr val="accent1"/>
                  </a:solidFill>
                  <a:latin typeface="Arial" panose="020B0604020202020204" pitchFamily="34" charset="0"/>
                  <a:ea typeface="仿宋_GB2312" pitchFamily="1" charset="-122"/>
                </a:defRPr>
              </a:lvl2pPr>
              <a:lvl3pPr marL="1143000" indent="-228600" eaLnBrk="0" hangingPunct="0">
                <a:spcBef>
                  <a:spcPct val="20000"/>
                </a:spcBef>
                <a:buChar char="•"/>
                <a:defRPr sz="2400">
                  <a:solidFill>
                    <a:schemeClr val="tx1"/>
                  </a:solidFill>
                  <a:latin typeface="Arial" panose="020B0604020202020204" pitchFamily="34" charset="0"/>
                  <a:ea typeface="宋体" panose="02010600030101010101" pitchFamily="2" charset="-122"/>
                </a:defRPr>
              </a:lvl3pPr>
              <a:lvl4pPr marL="16002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4pPr>
              <a:lvl5pPr marL="2057400" indent="-228600" eaLnBrk="0" hangingPunct="0">
                <a:spcBef>
                  <a:spcPct val="20000"/>
                </a:spcBef>
                <a:buChar char="»"/>
                <a:defRPr sz="2000">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ea typeface="宋体" panose="02010600030101010101" pitchFamily="2" charset="-122"/>
                </a:defRPr>
              </a:lvl9pPr>
            </a:lstStyle>
            <a:p>
              <a:pPr eaLnBrk="1" hangingPunct="1">
                <a:lnSpc>
                  <a:spcPct val="150000"/>
                </a:lnSpc>
                <a:spcBef>
                  <a:spcPct val="0"/>
                </a:spcBef>
                <a:buFontTx/>
                <a:buNone/>
              </a:pPr>
              <a:endParaRPr lang="zh-CN" altLang="en-US" sz="1466" dirty="0">
                <a:solidFill>
                  <a:schemeClr val="tx1"/>
                </a:solidFill>
                <a:latin typeface="微软雅黑" panose="020B0503020204020204" pitchFamily="34" charset="-122"/>
              </a:endParaRPr>
            </a:p>
          </p:txBody>
        </p:sp>
        <p:grpSp>
          <p:nvGrpSpPr>
            <p:cNvPr id="10" name="组合 17">
              <a:extLst>
                <a:ext uri="{FF2B5EF4-FFF2-40B4-BE49-F238E27FC236}">
                  <a16:creationId xmlns:a16="http://schemas.microsoft.com/office/drawing/2014/main" xmlns="" id="{09C4B7DB-EF43-4A52-91A7-07649455EF6E}"/>
                </a:ext>
              </a:extLst>
            </p:cNvPr>
            <p:cNvGrpSpPr/>
            <p:nvPr/>
          </p:nvGrpSpPr>
          <p:grpSpPr>
            <a:xfrm>
              <a:off x="918309" y="4643980"/>
              <a:ext cx="10049811" cy="833491"/>
              <a:chOff x="884856" y="3575331"/>
              <a:chExt cx="10049811" cy="833491"/>
            </a:xfrm>
          </p:grpSpPr>
          <p:sp>
            <p:nvSpPr>
              <p:cNvPr id="11" name="文本框 10">
                <a:extLst>
                  <a:ext uri="{FF2B5EF4-FFF2-40B4-BE49-F238E27FC236}">
                    <a16:creationId xmlns:a16="http://schemas.microsoft.com/office/drawing/2014/main" xmlns="" id="{7CA1F47E-9F09-4E76-83C6-A9FC34A7E478}"/>
                  </a:ext>
                </a:extLst>
              </p:cNvPr>
              <p:cNvSpPr txBox="1"/>
              <p:nvPr/>
            </p:nvSpPr>
            <p:spPr>
              <a:xfrm>
                <a:off x="1137991" y="3631201"/>
                <a:ext cx="2771775" cy="338550"/>
              </a:xfrm>
              <a:prstGeom prst="rect">
                <a:avLst/>
              </a:prstGeom>
              <a:noFill/>
            </p:spPr>
            <p:txBody>
              <a:bodyPr wrap="square" rtlCol="0">
                <a:spAutoFit/>
              </a:bodyPr>
              <a:lstStyle/>
              <a:p>
                <a:pPr algn="ctr"/>
                <a:r>
                  <a:rPr lang="zh-CN" altLang="en-US" sz="1599" b="1" dirty="0" smtClean="0">
                    <a:solidFill>
                      <a:schemeClr val="bg1">
                        <a:lumMod val="50000"/>
                      </a:schemeClr>
                    </a:solidFill>
                    <a:latin typeface="微软雅黑" panose="020B0503020204020204" pitchFamily="34" charset="-122"/>
                    <a:ea typeface="微软雅黑" panose="020B0503020204020204" pitchFamily="34" charset="-122"/>
                  </a:rPr>
                  <a:t>消费重试</a:t>
                </a:r>
                <a:endParaRPr lang="zh-CN" altLang="en-US" sz="1599"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2" name="矩形 11">
                <a:extLst>
                  <a:ext uri="{FF2B5EF4-FFF2-40B4-BE49-F238E27FC236}">
                    <a16:creationId xmlns:a16="http://schemas.microsoft.com/office/drawing/2014/main" xmlns="" id="{3B8F29E4-9B69-4468-A12F-C1D25CDA3A65}"/>
                  </a:ext>
                </a:extLst>
              </p:cNvPr>
              <p:cNvSpPr/>
              <p:nvPr/>
            </p:nvSpPr>
            <p:spPr>
              <a:xfrm>
                <a:off x="884856" y="4099329"/>
                <a:ext cx="3084501" cy="309493"/>
              </a:xfrm>
              <a:prstGeom prst="rect">
                <a:avLst/>
              </a:prstGeom>
            </p:spPr>
            <p:txBody>
              <a:bodyPr wrap="square">
                <a:spAutoFit/>
              </a:bodyPr>
              <a:lstStyle/>
              <a:p>
                <a:pPr algn="ctr">
                  <a:lnSpc>
                    <a:spcPct val="150000"/>
                  </a:lnSpc>
                </a:pPr>
                <a:endParaRPr lang="zh-CN" altLang="en-US" sz="1066"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3" name="文本框 12">
                <a:extLst>
                  <a:ext uri="{FF2B5EF4-FFF2-40B4-BE49-F238E27FC236}">
                    <a16:creationId xmlns:a16="http://schemas.microsoft.com/office/drawing/2014/main" xmlns="" id="{68C7363A-7EC9-4706-B799-2BB6CB5E3FEA}"/>
                  </a:ext>
                </a:extLst>
              </p:cNvPr>
              <p:cNvSpPr txBox="1"/>
              <p:nvPr/>
            </p:nvSpPr>
            <p:spPr>
              <a:xfrm>
                <a:off x="4691173" y="3575331"/>
                <a:ext cx="2771775" cy="338550"/>
              </a:xfrm>
              <a:prstGeom prst="rect">
                <a:avLst/>
              </a:prstGeom>
              <a:noFill/>
            </p:spPr>
            <p:txBody>
              <a:bodyPr wrap="square" rtlCol="0">
                <a:spAutoFit/>
              </a:bodyPr>
              <a:lstStyle/>
              <a:p>
                <a:pPr algn="ctr"/>
                <a:r>
                  <a:rPr lang="zh-CN" altLang="en-US" sz="1599" b="1" dirty="0" smtClean="0">
                    <a:solidFill>
                      <a:schemeClr val="bg1">
                        <a:lumMod val="50000"/>
                      </a:schemeClr>
                    </a:solidFill>
                    <a:latin typeface="微软雅黑" panose="020B0503020204020204" pitchFamily="34" charset="-122"/>
                    <a:ea typeface="微软雅黑" panose="020B0503020204020204" pitchFamily="34" charset="-122"/>
                  </a:rPr>
                  <a:t>重试模式</a:t>
                </a:r>
                <a:endParaRPr lang="zh-CN" altLang="en-US" sz="1599"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5" name="文本框 14">
                <a:extLst>
                  <a:ext uri="{FF2B5EF4-FFF2-40B4-BE49-F238E27FC236}">
                    <a16:creationId xmlns:a16="http://schemas.microsoft.com/office/drawing/2014/main" xmlns="" id="{488DDE51-EEB4-46A5-AEB0-D831432B70DF}"/>
                  </a:ext>
                </a:extLst>
              </p:cNvPr>
              <p:cNvSpPr txBox="1"/>
              <p:nvPr/>
            </p:nvSpPr>
            <p:spPr>
              <a:xfrm>
                <a:off x="8162892" y="3631201"/>
                <a:ext cx="2771775" cy="338678"/>
              </a:xfrm>
              <a:prstGeom prst="rect">
                <a:avLst/>
              </a:prstGeom>
              <a:noFill/>
            </p:spPr>
            <p:txBody>
              <a:bodyPr wrap="square" rtlCol="0">
                <a:spAutoFit/>
              </a:bodyPr>
              <a:lstStyle/>
              <a:p>
                <a:endParaRPr kumimoji="1" lang="en-US" altLang="zh-CN" sz="1600" dirty="0"/>
              </a:p>
            </p:txBody>
          </p:sp>
        </p:grpSp>
      </p:grpSp>
      <p:grpSp>
        <p:nvGrpSpPr>
          <p:cNvPr id="24" name="组 23"/>
          <p:cNvGrpSpPr/>
          <p:nvPr/>
        </p:nvGrpSpPr>
        <p:grpSpPr>
          <a:xfrm>
            <a:off x="404608" y="247650"/>
            <a:ext cx="3122464" cy="2049414"/>
            <a:chOff x="404608" y="247650"/>
            <a:chExt cx="3122464" cy="2049414"/>
          </a:xfrm>
        </p:grpSpPr>
        <p:grpSp>
          <p:nvGrpSpPr>
            <p:cNvPr id="25" name="组合 6">
              <a:extLst>
                <a:ext uri="{FF2B5EF4-FFF2-40B4-BE49-F238E27FC236}">
                  <a16:creationId xmlns:a16="http://schemas.microsoft.com/office/drawing/2014/main" xmlns="" id="{24121E2E-4DAB-4814-83E8-E9A7D429C5F7}"/>
                </a:ext>
              </a:extLst>
            </p:cNvPr>
            <p:cNvGrpSpPr/>
            <p:nvPr userDrawn="1"/>
          </p:nvGrpSpPr>
          <p:grpSpPr>
            <a:xfrm>
              <a:off x="404608" y="247650"/>
              <a:ext cx="3122464" cy="2049414"/>
              <a:chOff x="1857478" y="2201395"/>
              <a:chExt cx="4905756" cy="3219870"/>
            </a:xfrm>
          </p:grpSpPr>
          <p:sp>
            <p:nvSpPr>
              <p:cNvPr id="27" name="矩形 26">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8" name="六边形 27">
                <a:extLst>
                  <a:ext uri="{FF2B5EF4-FFF2-40B4-BE49-F238E27FC236}">
                    <a16:creationId xmlns:a16="http://schemas.microsoft.com/office/drawing/2014/main" xmlns="" id="{6664E429-F18F-4E2B-944B-8908F9713E6D}"/>
                  </a:ext>
                </a:extLst>
              </p:cNvPr>
              <p:cNvSpPr/>
              <p:nvPr/>
            </p:nvSpPr>
            <p:spPr>
              <a:xfrm rot="5400000">
                <a:off x="1706114" y="2352759"/>
                <a:ext cx="2194774"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6" name="矩形 25">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9" name="矩形 15">
            <a:extLst>
              <a:ext uri="{FF2B5EF4-FFF2-40B4-BE49-F238E27FC236}">
                <a16:creationId xmlns:a16="http://schemas.microsoft.com/office/drawing/2014/main" xmlns="" id="{75A5AC0F-EEBC-426C-B475-79D5284D32CA}"/>
              </a:ext>
            </a:extLst>
          </p:cNvPr>
          <p:cNvSpPr/>
          <p:nvPr/>
        </p:nvSpPr>
        <p:spPr>
          <a:xfrm flipH="1">
            <a:off x="1091648" y="5454277"/>
            <a:ext cx="2908332" cy="523220"/>
          </a:xfrm>
          <a:prstGeom prst="rect">
            <a:avLst/>
          </a:prstGeom>
        </p:spPr>
        <p:txBody>
          <a:bodyPr wrap="square">
            <a:spAutoFit/>
          </a:bodyPr>
          <a:lstStyle/>
          <a:p>
            <a:r>
              <a:rPr kumimoji="1" lang="zh-CN" altLang="en-US" sz="1400" dirty="0">
                <a:latin typeface="Microsoft YaHei" charset="-122"/>
                <a:ea typeface="Microsoft YaHei" charset="-122"/>
                <a:cs typeface="Microsoft YaHei" charset="-122"/>
              </a:rPr>
              <a:t>调用方</a:t>
            </a:r>
            <a:r>
              <a:rPr kumimoji="1" lang="en-US" altLang="zh-CN" sz="1400" dirty="0">
                <a:latin typeface="Microsoft YaHei" charset="-122"/>
                <a:ea typeface="Microsoft YaHei" charset="-122"/>
                <a:cs typeface="Microsoft YaHei" charset="-122"/>
              </a:rPr>
              <a:t>A</a:t>
            </a:r>
            <a:r>
              <a:rPr kumimoji="1" lang="zh-CN" altLang="en-US" sz="1400" dirty="0">
                <a:latin typeface="Microsoft YaHei" charset="-122"/>
                <a:ea typeface="Microsoft YaHei" charset="-122"/>
                <a:cs typeface="Microsoft YaHei" charset="-122"/>
              </a:rPr>
              <a:t>提交了</a:t>
            </a:r>
            <a:r>
              <a:rPr kumimoji="1" lang="en-US" altLang="zh-CN" sz="1400" dirty="0">
                <a:latin typeface="Microsoft YaHei" charset="-122"/>
                <a:ea typeface="Microsoft YaHei" charset="-122"/>
                <a:cs typeface="Microsoft YaHei" charset="-122"/>
              </a:rPr>
              <a:t>half</a:t>
            </a:r>
            <a:r>
              <a:rPr kumimoji="1" lang="zh-CN" altLang="en-US" sz="1400" dirty="0">
                <a:latin typeface="Microsoft YaHei" charset="-122"/>
                <a:ea typeface="Microsoft YaHei" charset="-122"/>
                <a:cs typeface="Microsoft YaHei" charset="-122"/>
              </a:rPr>
              <a:t> </a:t>
            </a:r>
            <a:r>
              <a:rPr kumimoji="1" lang="en-US" altLang="zh-CN" sz="1400" dirty="0">
                <a:latin typeface="Microsoft YaHei" charset="-122"/>
                <a:ea typeface="Microsoft YaHei" charset="-122"/>
                <a:cs typeface="Microsoft YaHei" charset="-122"/>
              </a:rPr>
              <a:t>message</a:t>
            </a:r>
            <a:r>
              <a:rPr kumimoji="1" lang="zh-CN" altLang="en-US" sz="1400" dirty="0">
                <a:latin typeface="Microsoft YaHei" charset="-122"/>
                <a:ea typeface="Microsoft YaHei" charset="-122"/>
                <a:cs typeface="Microsoft YaHei" charset="-122"/>
              </a:rPr>
              <a:t>后</a:t>
            </a:r>
            <a:r>
              <a:rPr kumimoji="1" lang="en-US" altLang="zh-CN" sz="1400" dirty="0">
                <a:latin typeface="Microsoft YaHei" charset="-122"/>
                <a:ea typeface="Microsoft YaHei" charset="-122"/>
                <a:cs typeface="Microsoft YaHei" charset="-122"/>
              </a:rPr>
              <a:t>,</a:t>
            </a:r>
            <a:r>
              <a:rPr kumimoji="1" lang="zh-CN" altLang="en-US" sz="1400" dirty="0">
                <a:latin typeface="Microsoft YaHei" charset="-122"/>
                <a:ea typeface="Microsoft YaHei" charset="-122"/>
                <a:cs typeface="Microsoft YaHei" charset="-122"/>
              </a:rPr>
              <a:t> 忘记了</a:t>
            </a:r>
            <a:r>
              <a:rPr kumimoji="1" lang="en-US" altLang="zh-CN" sz="1400" dirty="0">
                <a:latin typeface="Microsoft YaHei" charset="-122"/>
                <a:ea typeface="Microsoft YaHei" charset="-122"/>
                <a:cs typeface="Microsoft YaHei" charset="-122"/>
              </a:rPr>
              <a:t>commit</a:t>
            </a:r>
            <a:r>
              <a:rPr kumimoji="1" lang="zh-CN" altLang="en-US" sz="1400" dirty="0">
                <a:latin typeface="Microsoft YaHei" charset="-122"/>
                <a:ea typeface="Microsoft YaHei" charset="-122"/>
                <a:cs typeface="Microsoft YaHei" charset="-122"/>
              </a:rPr>
              <a:t>或者程序奔溃了</a:t>
            </a:r>
            <a:endParaRPr kumimoji="1" lang="en-US" altLang="zh-CN" sz="1400" dirty="0">
              <a:latin typeface="Microsoft YaHei" charset="-122"/>
              <a:ea typeface="Microsoft YaHei" charset="-122"/>
              <a:cs typeface="Microsoft YaHei" charset="-122"/>
            </a:endParaRPr>
          </a:p>
        </p:txBody>
      </p:sp>
      <p:sp>
        <p:nvSpPr>
          <p:cNvPr id="23" name="TextBox 22"/>
          <p:cNvSpPr txBox="1"/>
          <p:nvPr/>
        </p:nvSpPr>
        <p:spPr>
          <a:xfrm>
            <a:off x="3672348" y="5530645"/>
            <a:ext cx="184731" cy="369332"/>
          </a:xfrm>
          <a:prstGeom prst="rect">
            <a:avLst/>
          </a:prstGeom>
          <a:noFill/>
        </p:spPr>
        <p:txBody>
          <a:bodyPr wrap="none" rtlCol="0">
            <a:spAutoFit/>
          </a:bodyPr>
          <a:lstStyle/>
          <a:p>
            <a:endParaRPr lang="en-US" dirty="0"/>
          </a:p>
        </p:txBody>
      </p:sp>
      <p:sp>
        <p:nvSpPr>
          <p:cNvPr id="31" name="矩形 15">
            <a:extLst>
              <a:ext uri="{FF2B5EF4-FFF2-40B4-BE49-F238E27FC236}">
                <a16:creationId xmlns:a16="http://schemas.microsoft.com/office/drawing/2014/main" xmlns="" id="{75A5AC0F-EEBC-426C-B475-79D5284D32CA}"/>
              </a:ext>
            </a:extLst>
          </p:cNvPr>
          <p:cNvSpPr/>
          <p:nvPr/>
        </p:nvSpPr>
        <p:spPr>
          <a:xfrm flipH="1">
            <a:off x="7979946" y="5399325"/>
            <a:ext cx="2908332" cy="700576"/>
          </a:xfrm>
          <a:prstGeom prst="rect">
            <a:avLst/>
          </a:prstGeom>
        </p:spPr>
        <p:txBody>
          <a:bodyPr wrap="square">
            <a:spAutoFit/>
          </a:bodyPr>
          <a:lstStyle/>
          <a:p>
            <a:pPr marR="0" lvl="0" indent="-171450" fontAlgn="auto">
              <a:lnSpc>
                <a:spcPct val="150000"/>
              </a:lnSpc>
              <a:spcBef>
                <a:spcPts val="0"/>
              </a:spcBef>
              <a:spcAft>
                <a:spcPts val="0"/>
              </a:spcAft>
              <a:buClrTx/>
              <a:buSzTx/>
              <a:buFont typeface="Wingdings" charset="2"/>
              <a:buNone/>
              <a:tabLst/>
              <a:defRPr/>
            </a:pPr>
            <a:r>
              <a:rPr kumimoji="1" lang="zh-CN" altLang="en-US" sz="1400" dirty="0">
                <a:latin typeface="Microsoft YaHei" charset="-122"/>
                <a:ea typeface="Microsoft YaHei" charset="-122"/>
                <a:cs typeface="Microsoft YaHei" charset="-122"/>
              </a:rPr>
              <a:t>根据定义的时间</a:t>
            </a:r>
            <a:r>
              <a:rPr kumimoji="1" lang="en-US" altLang="zh-CN" sz="1400" dirty="0">
                <a:latin typeface="Microsoft YaHei" charset="-122"/>
                <a:ea typeface="Microsoft YaHei" charset="-122"/>
                <a:cs typeface="Microsoft YaHei" charset="-122"/>
              </a:rPr>
              <a:t>,</a:t>
            </a:r>
            <a:r>
              <a:rPr kumimoji="1" lang="zh-CN" altLang="en-US" sz="1400" dirty="0">
                <a:latin typeface="Microsoft YaHei" charset="-122"/>
                <a:ea typeface="Microsoft YaHei" charset="-122"/>
                <a:cs typeface="Microsoft YaHei" charset="-122"/>
              </a:rPr>
              <a:t> 重新发</a:t>
            </a:r>
            <a:r>
              <a:rPr kumimoji="1" lang="en-US" altLang="zh-CN" sz="1400" dirty="0" err="1">
                <a:latin typeface="Microsoft YaHei" charset="-122"/>
                <a:ea typeface="Microsoft YaHei" charset="-122"/>
                <a:cs typeface="Microsoft YaHei" charset="-122"/>
              </a:rPr>
              <a:t>mq</a:t>
            </a:r>
            <a:r>
              <a:rPr kumimoji="1" lang="zh-CN" altLang="en-US" sz="1400" dirty="0">
                <a:latin typeface="Microsoft YaHei" charset="-122"/>
                <a:ea typeface="Microsoft YaHei" charset="-122"/>
                <a:cs typeface="Microsoft YaHei" charset="-122"/>
              </a:rPr>
              <a:t>给消费者</a:t>
            </a:r>
            <a:r>
              <a:rPr kumimoji="1" lang="en-US" altLang="zh-CN" sz="1400" dirty="0">
                <a:latin typeface="Microsoft YaHei" charset="-122"/>
                <a:ea typeface="Microsoft YaHei" charset="-122"/>
                <a:cs typeface="Microsoft YaHei" charset="-122"/>
              </a:rPr>
              <a:t>,</a:t>
            </a:r>
            <a:r>
              <a:rPr kumimoji="1" lang="zh-CN" altLang="en-US" sz="1400" dirty="0">
                <a:latin typeface="Microsoft YaHei" charset="-122"/>
                <a:ea typeface="Microsoft YaHei" charset="-122"/>
                <a:cs typeface="Microsoft YaHei" charset="-122"/>
              </a:rPr>
              <a:t> 以便消费重试直到成功为止</a:t>
            </a:r>
            <a:endParaRPr kumimoji="1" lang="en-US" altLang="zh-CN" sz="1400" dirty="0">
              <a:latin typeface="Microsoft YaHei" charset="-122"/>
              <a:ea typeface="Microsoft YaHei" charset="-122"/>
              <a:cs typeface="Microsoft YaHei" charset="-122"/>
            </a:endParaRPr>
          </a:p>
        </p:txBody>
      </p:sp>
      <p:pic>
        <p:nvPicPr>
          <p:cNvPr id="33" name="Picture 3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06114" y="2286407"/>
            <a:ext cx="1115142" cy="1115142"/>
          </a:xfrm>
          <a:prstGeom prst="rect">
            <a:avLst/>
          </a:prstGeom>
        </p:spPr>
      </p:pic>
      <p:pic>
        <p:nvPicPr>
          <p:cNvPr id="34" name="Picture 3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471905" y="2218215"/>
            <a:ext cx="1235587" cy="1235587"/>
          </a:xfrm>
          <a:prstGeom prst="rect">
            <a:avLst/>
          </a:prstGeom>
        </p:spPr>
      </p:pic>
      <p:pic>
        <p:nvPicPr>
          <p:cNvPr id="35" name="Picture 34"/>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000804" y="2434040"/>
            <a:ext cx="1019762" cy="1019762"/>
          </a:xfrm>
          <a:prstGeom prst="rect">
            <a:avLst/>
          </a:prstGeom>
        </p:spPr>
      </p:pic>
      <p:sp>
        <p:nvSpPr>
          <p:cNvPr id="32"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1666177" y="715145"/>
            <a:ext cx="37163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DengXian" charset="-122"/>
                <a:ea typeface="DengXian" charset="-122"/>
                <a:cs typeface="DengXian" charset="-122"/>
              </a:rPr>
              <a:t>自动重试</a:t>
            </a:r>
            <a:endParaRPr lang="zh-CN" altLang="en-US" sz="2400" dirty="0">
              <a:latin typeface="DengXian" charset="-122"/>
              <a:ea typeface="DengXian" charset="-122"/>
              <a:cs typeface="DengXian" charset="-122"/>
            </a:endParaRPr>
          </a:p>
        </p:txBody>
      </p:sp>
      <p:sp>
        <p:nvSpPr>
          <p:cNvPr id="36" name="文本框 35">
            <a:extLst>
              <a:ext uri="{FF2B5EF4-FFF2-40B4-BE49-F238E27FC236}">
                <a16:creationId xmlns:a16="http://schemas.microsoft.com/office/drawing/2014/main" xmlns="" id="{68C7363A-7EC9-4706-B799-2BB6CB5E3FEA}"/>
              </a:ext>
            </a:extLst>
          </p:cNvPr>
          <p:cNvSpPr txBox="1"/>
          <p:nvPr/>
        </p:nvSpPr>
        <p:spPr>
          <a:xfrm flipH="1">
            <a:off x="900586" y="4486892"/>
            <a:ext cx="2771762" cy="338426"/>
          </a:xfrm>
          <a:prstGeom prst="rect">
            <a:avLst/>
          </a:prstGeom>
          <a:noFill/>
        </p:spPr>
        <p:txBody>
          <a:bodyPr wrap="square" rtlCol="0">
            <a:spAutoFit/>
          </a:bodyPr>
          <a:lstStyle/>
          <a:p>
            <a:pPr algn="ctr"/>
            <a:r>
              <a:rPr lang="en-US" altLang="zh-CN" sz="1599" b="1" dirty="0" smtClean="0">
                <a:solidFill>
                  <a:schemeClr val="bg1">
                    <a:lumMod val="50000"/>
                  </a:schemeClr>
                </a:solidFill>
                <a:latin typeface="微软雅黑" panose="020B0503020204020204" pitchFamily="34" charset="-122"/>
                <a:ea typeface="微软雅黑" panose="020B0503020204020204" pitchFamily="34" charset="-122"/>
              </a:rPr>
              <a:t>Half</a:t>
            </a:r>
            <a:r>
              <a:rPr lang="zh-CN" altLang="en-US" sz="1599" b="1" dirty="0" smtClean="0">
                <a:solidFill>
                  <a:schemeClr val="bg1">
                    <a:lumMod val="50000"/>
                  </a:schemeClr>
                </a:solidFill>
                <a:latin typeface="微软雅黑" panose="020B0503020204020204" pitchFamily="34" charset="-122"/>
                <a:ea typeface="微软雅黑" panose="020B0503020204020204" pitchFamily="34" charset="-122"/>
              </a:rPr>
              <a:t> </a:t>
            </a:r>
            <a:r>
              <a:rPr lang="en-US" altLang="zh-CN" sz="1599" b="1" dirty="0" smtClean="0">
                <a:solidFill>
                  <a:schemeClr val="bg1">
                    <a:lumMod val="50000"/>
                  </a:schemeClr>
                </a:solidFill>
                <a:latin typeface="微软雅黑" panose="020B0503020204020204" pitchFamily="34" charset="-122"/>
                <a:ea typeface="微软雅黑" panose="020B0503020204020204" pitchFamily="34" charset="-122"/>
              </a:rPr>
              <a:t>message</a:t>
            </a:r>
            <a:r>
              <a:rPr lang="zh-CN" altLang="en-US" sz="1599" b="1" dirty="0" smtClean="0">
                <a:solidFill>
                  <a:schemeClr val="bg1">
                    <a:lumMod val="50000"/>
                  </a:schemeClr>
                </a:solidFill>
                <a:latin typeface="微软雅黑" panose="020B0503020204020204" pitchFamily="34" charset="-122"/>
                <a:ea typeface="微软雅黑" panose="020B0503020204020204" pitchFamily="34" charset="-122"/>
              </a:rPr>
              <a:t>重试</a:t>
            </a:r>
            <a:endParaRPr lang="zh-CN" altLang="en-US" sz="1599" b="1" dirty="0">
              <a:solidFill>
                <a:schemeClr val="bg1">
                  <a:lumMod val="50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888495665"/>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22" presetClass="entr" presetSubtype="8" fill="hold" grpId="0" nodeType="after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wipe(left)">
                                      <p:cBhvr>
                                        <p:cTn id="13" dur="500"/>
                                        <p:tgtEl>
                                          <p:spTgt spid="4"/>
                                        </p:tgtEl>
                                      </p:cBhvr>
                                    </p:animEffect>
                                  </p:childTnLst>
                                </p:cTn>
                              </p:par>
                            </p:childTnLst>
                          </p:cTn>
                        </p:par>
                        <p:par>
                          <p:cTn id="14" fill="hold">
                            <p:stCondLst>
                              <p:cond delay="1500"/>
                            </p:stCondLst>
                            <p:childTnLst>
                              <p:par>
                                <p:cTn id="15" presetID="22" presetClass="entr" presetSubtype="8" fill="hold" grpId="0" nodeType="after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wipe(left)">
                                      <p:cBhvr>
                                        <p:cTn id="17" dur="500"/>
                                        <p:tgtEl>
                                          <p:spTgt spid="3"/>
                                        </p:tgtEl>
                                      </p:cBhvr>
                                    </p:animEffect>
                                  </p:childTnLst>
                                </p:cTn>
                              </p:par>
                            </p:childTnLst>
                          </p:cTn>
                        </p:par>
                        <p:par>
                          <p:cTn id="18" fill="hold">
                            <p:stCondLst>
                              <p:cond delay="2000"/>
                            </p:stCondLst>
                            <p:childTnLst>
                              <p:par>
                                <p:cTn id="19" presetID="22" presetClass="entr" presetSubtype="8" fill="hold" grpId="0" nodeType="afterEffect">
                                  <p:stCondLst>
                                    <p:cond delay="0"/>
                                  </p:stCondLst>
                                  <p:childTnLst>
                                    <p:set>
                                      <p:cBhvr>
                                        <p:cTn id="20" dur="1" fill="hold">
                                          <p:stCondLst>
                                            <p:cond delay="0"/>
                                          </p:stCondLst>
                                        </p:cTn>
                                        <p:tgtEl>
                                          <p:spTgt spid="2"/>
                                        </p:tgtEl>
                                        <p:attrNameLst>
                                          <p:attrName>style.visibility</p:attrName>
                                        </p:attrNameLst>
                                      </p:cBhvr>
                                      <p:to>
                                        <p:strVal val="visible"/>
                                      </p:to>
                                    </p:set>
                                    <p:animEffect transition="in" filter="wipe(left)">
                                      <p:cBhvr>
                                        <p:cTn id="21" dur="500"/>
                                        <p:tgtEl>
                                          <p:spTgt spid="2"/>
                                        </p:tgtEl>
                                      </p:cBhvr>
                                    </p:animEffect>
                                  </p:childTnLst>
                                </p:cTn>
                              </p:par>
                            </p:childTnLst>
                          </p:cTn>
                        </p:par>
                        <p:par>
                          <p:cTn id="22" fill="hold">
                            <p:stCondLst>
                              <p:cond delay="2500"/>
                            </p:stCondLst>
                            <p:childTnLst>
                              <p:par>
                                <p:cTn id="23" presetID="53" presetClass="entr" presetSubtype="16" fill="hold" grpId="0" nodeType="afterEffect">
                                  <p:stCondLst>
                                    <p:cond delay="0"/>
                                  </p:stCondLst>
                                  <p:childTnLst>
                                    <p:set>
                                      <p:cBhvr>
                                        <p:cTn id="24" dur="1" fill="hold">
                                          <p:stCondLst>
                                            <p:cond delay="0"/>
                                          </p:stCondLst>
                                        </p:cTn>
                                        <p:tgtEl>
                                          <p:spTgt spid="32"/>
                                        </p:tgtEl>
                                        <p:attrNameLst>
                                          <p:attrName>style.visibility</p:attrName>
                                        </p:attrNameLst>
                                      </p:cBhvr>
                                      <p:to>
                                        <p:strVal val="visible"/>
                                      </p:to>
                                    </p:set>
                                    <p:anim calcmode="lin" valueType="num">
                                      <p:cBhvr>
                                        <p:cTn id="25" dur="500" fill="hold"/>
                                        <p:tgtEl>
                                          <p:spTgt spid="32"/>
                                        </p:tgtEl>
                                        <p:attrNameLst>
                                          <p:attrName>ppt_w</p:attrName>
                                        </p:attrNameLst>
                                      </p:cBhvr>
                                      <p:tavLst>
                                        <p:tav tm="0">
                                          <p:val>
                                            <p:fltVal val="0"/>
                                          </p:val>
                                        </p:tav>
                                        <p:tav tm="100000">
                                          <p:val>
                                            <p:strVal val="#ppt_w"/>
                                          </p:val>
                                        </p:tav>
                                      </p:tavLst>
                                    </p:anim>
                                    <p:anim calcmode="lin" valueType="num">
                                      <p:cBhvr>
                                        <p:cTn id="26" dur="500" fill="hold"/>
                                        <p:tgtEl>
                                          <p:spTgt spid="32"/>
                                        </p:tgtEl>
                                        <p:attrNameLst>
                                          <p:attrName>ppt_h</p:attrName>
                                        </p:attrNameLst>
                                      </p:cBhvr>
                                      <p:tavLst>
                                        <p:tav tm="0">
                                          <p:val>
                                            <p:fltVal val="0"/>
                                          </p:val>
                                        </p:tav>
                                        <p:tav tm="100000">
                                          <p:val>
                                            <p:strVal val="#ppt_h"/>
                                          </p:val>
                                        </p:tav>
                                      </p:tavLst>
                                    </p:anim>
                                    <p:animEffect transition="in" filter="fade">
                                      <p:cBhvr>
                                        <p:cTn id="27"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32"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33171" y="24765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文本框 1"/>
          <p:cNvSpPr txBox="1"/>
          <p:nvPr/>
        </p:nvSpPr>
        <p:spPr>
          <a:xfrm>
            <a:off x="2300288" y="506052"/>
            <a:ext cx="4857750" cy="369332"/>
          </a:xfrm>
          <a:prstGeom prst="rect">
            <a:avLst/>
          </a:prstGeom>
          <a:noFill/>
        </p:spPr>
        <p:txBody>
          <a:bodyPr wrap="square" rtlCol="0">
            <a:spAutoFit/>
          </a:bodyPr>
          <a:lstStyle/>
          <a:p>
            <a:r>
              <a:rPr kumimoji="1" lang="zh-CN" altLang="en-US" dirty="0" smtClean="0"/>
              <a:t>事务重做</a:t>
            </a:r>
            <a:r>
              <a:rPr kumimoji="1" lang="en-US" altLang="zh-CN" dirty="0" smtClean="0"/>
              <a:t>,</a:t>
            </a:r>
            <a:r>
              <a:rPr kumimoji="1" lang="zh-CN" altLang="en-US" dirty="0" smtClean="0"/>
              <a:t>  归档和恢复</a:t>
            </a:r>
            <a:endParaRPr kumimoji="1" lang="zh-CN" altLang="en-US" dirty="0"/>
          </a:p>
        </p:txBody>
      </p:sp>
      <p:sp>
        <p:nvSpPr>
          <p:cNvPr id="3" name="文本框 2"/>
          <p:cNvSpPr txBox="1"/>
          <p:nvPr/>
        </p:nvSpPr>
        <p:spPr>
          <a:xfrm>
            <a:off x="1271588" y="1985963"/>
            <a:ext cx="10029825" cy="2308324"/>
          </a:xfrm>
          <a:prstGeom prst="rect">
            <a:avLst/>
          </a:prstGeom>
          <a:noFill/>
        </p:spPr>
        <p:txBody>
          <a:bodyPr wrap="square" rtlCol="0">
            <a:spAutoFit/>
          </a:bodyPr>
          <a:lstStyle/>
          <a:p>
            <a:pPr marL="285750" indent="-285750">
              <a:buFont typeface="Wingdings" charset="2"/>
              <a:buChar char="p"/>
            </a:pPr>
            <a:r>
              <a:rPr kumimoji="1" lang="zh-CN" altLang="en-US" dirty="0" smtClean="0"/>
              <a:t>事务重做</a:t>
            </a:r>
            <a:endParaRPr kumimoji="1" lang="en-US" altLang="zh-CN" dirty="0" smtClean="0"/>
          </a:p>
          <a:p>
            <a:r>
              <a:rPr kumimoji="1" lang="zh-CN" altLang="en-US" dirty="0" smtClean="0"/>
              <a:t>事务重做</a:t>
            </a:r>
            <a:r>
              <a:rPr kumimoji="1" lang="en-US" altLang="zh-CN" dirty="0" smtClean="0"/>
              <a:t>:</a:t>
            </a:r>
            <a:r>
              <a:rPr kumimoji="1" lang="zh-CN" altLang="en-US" dirty="0" smtClean="0"/>
              <a:t> 已经完成的事务重新发变成</a:t>
            </a:r>
            <a:r>
              <a:rPr kumimoji="1" lang="en-US" altLang="zh-CN" dirty="0" err="1" smtClean="0"/>
              <a:t>commited</a:t>
            </a:r>
            <a:r>
              <a:rPr kumimoji="1" lang="zh-CN" altLang="en-US" dirty="0" smtClean="0"/>
              <a:t>事务</a:t>
            </a:r>
            <a:endParaRPr kumimoji="1" lang="en-US" altLang="zh-CN" dirty="0" smtClean="0"/>
          </a:p>
          <a:p>
            <a:pPr marL="285750" indent="-285750">
              <a:buFont typeface="Wingdings" charset="2"/>
              <a:buChar char="p"/>
            </a:pPr>
            <a:endParaRPr kumimoji="1" lang="en-US" altLang="zh-CN" dirty="0"/>
          </a:p>
          <a:p>
            <a:pPr marL="285750" indent="-285750">
              <a:buFont typeface="Wingdings" charset="2"/>
              <a:buChar char="p"/>
            </a:pPr>
            <a:r>
              <a:rPr kumimoji="1" lang="zh-CN" altLang="en-US" dirty="0" smtClean="0"/>
              <a:t>归档和恢复</a:t>
            </a:r>
            <a:endParaRPr kumimoji="1" lang="en-US" altLang="zh-CN" dirty="0"/>
          </a:p>
          <a:p>
            <a:r>
              <a:rPr kumimoji="1" lang="zh-CN" altLang="en-US" dirty="0" smtClean="0"/>
              <a:t>事务归档</a:t>
            </a:r>
            <a:r>
              <a:rPr kumimoji="1" lang="en-US" altLang="zh-CN" dirty="0" smtClean="0"/>
              <a:t>:</a:t>
            </a:r>
            <a:r>
              <a:rPr kumimoji="1" lang="zh-CN" altLang="en-US" dirty="0" smtClean="0"/>
              <a:t> 将</a:t>
            </a:r>
            <a:r>
              <a:rPr kumimoji="1" lang="en-US" altLang="zh-CN" dirty="0" smtClean="0"/>
              <a:t>1</a:t>
            </a:r>
            <a:r>
              <a:rPr kumimoji="1" lang="zh-CN" altLang="en-US" dirty="0" smtClean="0"/>
              <a:t>个月前的事务记录移到</a:t>
            </a:r>
            <a:r>
              <a:rPr kumimoji="1" lang="en-US" altLang="zh-CN" dirty="0" err="1" smtClean="0"/>
              <a:t>hbase</a:t>
            </a:r>
            <a:r>
              <a:rPr kumimoji="1" lang="en-US" altLang="zh-CN" dirty="0" smtClean="0"/>
              <a:t>,</a:t>
            </a:r>
            <a:r>
              <a:rPr kumimoji="1" lang="zh-CN" altLang="en-US" dirty="0" smtClean="0"/>
              <a:t> 减少数据库的数据</a:t>
            </a:r>
            <a:r>
              <a:rPr kumimoji="1" lang="en-US" altLang="zh-CN" dirty="0" smtClean="0"/>
              <a:t>,</a:t>
            </a:r>
            <a:r>
              <a:rPr kumimoji="1" lang="zh-CN" altLang="en-US" dirty="0" smtClean="0"/>
              <a:t> 增加性能</a:t>
            </a:r>
            <a:endParaRPr kumimoji="1" lang="en-US" altLang="zh-CN" dirty="0" smtClean="0"/>
          </a:p>
          <a:p>
            <a:r>
              <a:rPr kumimoji="1" lang="zh-CN" altLang="en-US" dirty="0" smtClean="0"/>
              <a:t>事务恢复</a:t>
            </a:r>
            <a:r>
              <a:rPr kumimoji="1" lang="en-US" altLang="zh-CN" dirty="0" smtClean="0"/>
              <a:t>:</a:t>
            </a:r>
            <a:r>
              <a:rPr kumimoji="1" lang="zh-CN" altLang="en-US" dirty="0"/>
              <a:t> </a:t>
            </a:r>
            <a:r>
              <a:rPr kumimoji="1" lang="zh-CN" altLang="en-US" dirty="0" smtClean="0"/>
              <a:t>将事务从</a:t>
            </a:r>
            <a:r>
              <a:rPr kumimoji="1" lang="en-US" altLang="zh-CN" dirty="0" err="1" smtClean="0"/>
              <a:t>hbase</a:t>
            </a:r>
            <a:r>
              <a:rPr kumimoji="1" lang="zh-CN" altLang="en-US" dirty="0" smtClean="0"/>
              <a:t>重新移到</a:t>
            </a:r>
            <a:r>
              <a:rPr kumimoji="1" lang="en-US" altLang="zh-CN" dirty="0" err="1" smtClean="0"/>
              <a:t>mysql</a:t>
            </a:r>
            <a:r>
              <a:rPr kumimoji="1" lang="en-US" altLang="zh-CN" dirty="0" smtClean="0"/>
              <a:t>,</a:t>
            </a:r>
            <a:r>
              <a:rPr kumimoji="1" lang="zh-CN" altLang="en-US" dirty="0" smtClean="0"/>
              <a:t> 重新做一遍事务</a:t>
            </a:r>
            <a:endParaRPr kumimoji="1" lang="en-US" altLang="zh-CN" dirty="0" smtClean="0"/>
          </a:p>
          <a:p>
            <a:pPr marL="285750" indent="-285750">
              <a:buFont typeface="Wingdings" charset="2"/>
              <a:buChar char="p"/>
            </a:pPr>
            <a:endParaRPr kumimoji="1" lang="en-US" altLang="zh-CN" dirty="0"/>
          </a:p>
          <a:p>
            <a:pPr marL="285750" indent="-285750">
              <a:buFont typeface="Wingdings" charset="2"/>
              <a:buChar char="p"/>
            </a:pPr>
            <a:endParaRPr kumimoji="1" lang="zh-CN" altLang="en-US" dirty="0"/>
          </a:p>
        </p:txBody>
      </p:sp>
    </p:spTree>
    <p:extLst>
      <p:ext uri="{BB962C8B-B14F-4D97-AF65-F5344CB8AC3E}">
        <p14:creationId xmlns:p14="http://schemas.microsoft.com/office/powerpoint/2010/main" val="675603449"/>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xmlns="" id="{0B42B0E1-7C6D-4F51-9029-6A7E2A72A237}"/>
              </a:ext>
            </a:extLst>
          </p:cNvPr>
          <p:cNvSpPr/>
          <p:nvPr/>
        </p:nvSpPr>
        <p:spPr>
          <a:xfrm rot="1451767">
            <a:off x="5192022" y="2530183"/>
            <a:ext cx="8522335" cy="4680902"/>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2335" h="4680902">
                <a:moveTo>
                  <a:pt x="0" y="0"/>
                </a:moveTo>
                <a:lnTo>
                  <a:pt x="8522335" y="0"/>
                </a:lnTo>
                <a:lnTo>
                  <a:pt x="8522335" y="4252065"/>
                </a:lnTo>
                <a:lnTo>
                  <a:pt x="2104617" y="4680902"/>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7" name="文本框 24">
            <a:extLst>
              <a:ext uri="{FF2B5EF4-FFF2-40B4-BE49-F238E27FC236}">
                <a16:creationId xmlns:a16="http://schemas.microsoft.com/office/drawing/2014/main" xmlns="" id="{01CC3887-8A58-467B-9A18-903641E71B0F}"/>
              </a:ext>
            </a:extLst>
          </p:cNvPr>
          <p:cNvSpPr txBox="1">
            <a:spLocks noChangeArrowheads="1"/>
          </p:cNvSpPr>
          <p:nvPr/>
        </p:nvSpPr>
        <p:spPr bwMode="auto">
          <a:xfrm>
            <a:off x="1918010" y="2786889"/>
            <a:ext cx="2903001" cy="19389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6000" dirty="0">
                <a:latin typeface="迷你简汉真广标"/>
                <a:ea typeface="迷你简汉真广标"/>
                <a:cs typeface="迷你简汉真广标"/>
              </a:rPr>
              <a:t>PART </a:t>
            </a:r>
          </a:p>
          <a:p>
            <a:pPr eaLnBrk="1" hangingPunct="1"/>
            <a:r>
              <a:rPr lang="en-US" altLang="zh-CN" sz="6000" dirty="0" smtClean="0">
                <a:latin typeface="迷你简汉真广标"/>
                <a:ea typeface="迷你简汉真广标"/>
                <a:cs typeface="迷你简汉真广标"/>
              </a:rPr>
              <a:t>THREE</a:t>
            </a:r>
            <a:endParaRPr lang="zh-CN" altLang="en-US" sz="6000" dirty="0">
              <a:latin typeface="迷你简汉真广标"/>
              <a:ea typeface="迷你简汉真广标"/>
              <a:cs typeface="迷你简汉真广标"/>
            </a:endParaRPr>
          </a:p>
        </p:txBody>
      </p:sp>
      <p:grpSp>
        <p:nvGrpSpPr>
          <p:cNvPr id="4" name="组合 3">
            <a:extLst>
              <a:ext uri="{FF2B5EF4-FFF2-40B4-BE49-F238E27FC236}">
                <a16:creationId xmlns:a16="http://schemas.microsoft.com/office/drawing/2014/main" xmlns="" id="{FC70E496-61D8-48BF-BDA8-99322E14C7B8}"/>
              </a:ext>
            </a:extLst>
          </p:cNvPr>
          <p:cNvGrpSpPr/>
          <p:nvPr/>
        </p:nvGrpSpPr>
        <p:grpSpPr>
          <a:xfrm>
            <a:off x="3913961" y="875128"/>
            <a:ext cx="3588568" cy="5351501"/>
            <a:chOff x="-3522428" y="704095"/>
            <a:chExt cx="3588568" cy="5351501"/>
          </a:xfrm>
        </p:grpSpPr>
        <p:sp>
          <p:nvSpPr>
            <p:cNvPr id="22" name="任意多边形: 形状 21">
              <a:extLst>
                <a:ext uri="{FF2B5EF4-FFF2-40B4-BE49-F238E27FC236}">
                  <a16:creationId xmlns:a16="http://schemas.microsoft.com/office/drawing/2014/main" xmlns="" id="{7CCA39DE-BED1-46B6-8703-A446F58FD990}"/>
                </a:ext>
              </a:extLst>
            </p:cNvPr>
            <p:cNvSpPr/>
            <p:nvPr/>
          </p:nvSpPr>
          <p:spPr>
            <a:xfrm>
              <a:off x="-1709311" y="704161"/>
              <a:ext cx="1775451" cy="5351370"/>
            </a:xfrm>
            <a:custGeom>
              <a:avLst/>
              <a:gdLst/>
              <a:ahLst/>
              <a:cxnLst/>
              <a:rect l="l" t="t" r="r" b="b"/>
              <a:pathLst>
                <a:path w="1775451" h="5351370">
                  <a:moveTo>
                    <a:pt x="0" y="0"/>
                  </a:moveTo>
                  <a:lnTo>
                    <a:pt x="189375" y="5553"/>
                  </a:lnTo>
                  <a:cubicBezTo>
                    <a:pt x="623155" y="31773"/>
                    <a:pt x="963752" y="149765"/>
                    <a:pt x="1211165" y="359528"/>
                  </a:cubicBezTo>
                  <a:cubicBezTo>
                    <a:pt x="1493923" y="599257"/>
                    <a:pt x="1635301" y="939181"/>
                    <a:pt x="1635301" y="1379301"/>
                  </a:cubicBezTo>
                  <a:cubicBezTo>
                    <a:pt x="1635301" y="1691564"/>
                    <a:pt x="1547401" y="1955266"/>
                    <a:pt x="1371599" y="2170408"/>
                  </a:cubicBezTo>
                  <a:cubicBezTo>
                    <a:pt x="1195797" y="2385550"/>
                    <a:pt x="925948" y="2531232"/>
                    <a:pt x="562051" y="2607454"/>
                  </a:cubicBezTo>
                  <a:lnTo>
                    <a:pt x="562051" y="2622207"/>
                  </a:lnTo>
                  <a:cubicBezTo>
                    <a:pt x="940701" y="2664005"/>
                    <a:pt x="1237596" y="2793091"/>
                    <a:pt x="1452738" y="3009462"/>
                  </a:cubicBezTo>
                  <a:cubicBezTo>
                    <a:pt x="1667880" y="3225833"/>
                    <a:pt x="1775451" y="3501215"/>
                    <a:pt x="1775451" y="3835607"/>
                  </a:cubicBezTo>
                  <a:cubicBezTo>
                    <a:pt x="1775451" y="4327360"/>
                    <a:pt x="1622393" y="4702936"/>
                    <a:pt x="1316277" y="4962335"/>
                  </a:cubicBezTo>
                  <a:cubicBezTo>
                    <a:pt x="1048426" y="5189310"/>
                    <a:pt x="678448" y="5316984"/>
                    <a:pt x="206346" y="5345355"/>
                  </a:cubicBezTo>
                  <a:lnTo>
                    <a:pt x="0" y="5351370"/>
                  </a:lnTo>
                  <a:lnTo>
                    <a:pt x="0" y="4661599"/>
                  </a:lnTo>
                  <a:lnTo>
                    <a:pt x="204300" y="4647690"/>
                  </a:lnTo>
                  <a:cubicBezTo>
                    <a:pt x="397928" y="4619569"/>
                    <a:pt x="552831" y="4549264"/>
                    <a:pt x="669007" y="4436775"/>
                  </a:cubicBezTo>
                  <a:cubicBezTo>
                    <a:pt x="823909" y="4286790"/>
                    <a:pt x="901360" y="4072878"/>
                    <a:pt x="901360" y="3795037"/>
                  </a:cubicBezTo>
                  <a:cubicBezTo>
                    <a:pt x="901360" y="3539325"/>
                    <a:pt x="805468" y="3340780"/>
                    <a:pt x="613685" y="3199401"/>
                  </a:cubicBezTo>
                  <a:cubicBezTo>
                    <a:pt x="469847" y="3093368"/>
                    <a:pt x="275528" y="3027096"/>
                    <a:pt x="30727" y="3000587"/>
                  </a:cubicBezTo>
                  <a:lnTo>
                    <a:pt x="0" y="2998175"/>
                  </a:lnTo>
                  <a:lnTo>
                    <a:pt x="0" y="2267036"/>
                  </a:lnTo>
                  <a:lnTo>
                    <a:pt x="190470" y="2230802"/>
                  </a:lnTo>
                  <a:cubicBezTo>
                    <a:pt x="317711" y="2196072"/>
                    <a:pt x="425590" y="2143977"/>
                    <a:pt x="514105" y="2074516"/>
                  </a:cubicBezTo>
                  <a:cubicBezTo>
                    <a:pt x="691136" y="1935596"/>
                    <a:pt x="779651" y="1737051"/>
                    <a:pt x="779651" y="1478881"/>
                  </a:cubicBezTo>
                  <a:cubicBezTo>
                    <a:pt x="779651" y="1213334"/>
                    <a:pt x="711421" y="1014789"/>
                    <a:pt x="574959" y="883245"/>
                  </a:cubicBezTo>
                  <a:cubicBezTo>
                    <a:pt x="472613" y="784587"/>
                    <a:pt x="336728" y="722926"/>
                    <a:pt x="167304" y="698261"/>
                  </a:cubicBezTo>
                  <a:lnTo>
                    <a:pt x="0" y="686837"/>
                  </a:lnTo>
                  <a:lnTo>
                    <a:pt x="0" y="0"/>
                  </a:ln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形状 19">
              <a:extLst>
                <a:ext uri="{FF2B5EF4-FFF2-40B4-BE49-F238E27FC236}">
                  <a16:creationId xmlns:a16="http://schemas.microsoft.com/office/drawing/2014/main" xmlns="" id="{1D0B607D-B3F5-445F-9E52-83C8E8CED9F6}"/>
                </a:ext>
              </a:extLst>
            </p:cNvPr>
            <p:cNvSpPr/>
            <p:nvPr/>
          </p:nvSpPr>
          <p:spPr>
            <a:xfrm>
              <a:off x="-3411784" y="704095"/>
              <a:ext cx="1702472" cy="1456818"/>
            </a:xfrm>
            <a:custGeom>
              <a:avLst/>
              <a:gdLst/>
              <a:ahLst/>
              <a:cxnLst/>
              <a:rect l="l" t="t" r="r" b="b"/>
              <a:pathLst>
                <a:path w="1702472" h="1456818">
                  <a:moveTo>
                    <a:pt x="1700236" y="0"/>
                  </a:moveTo>
                  <a:lnTo>
                    <a:pt x="1702472" y="66"/>
                  </a:lnTo>
                  <a:lnTo>
                    <a:pt x="1702472" y="686903"/>
                  </a:lnTo>
                  <a:lnTo>
                    <a:pt x="1689172" y="685995"/>
                  </a:lnTo>
                  <a:cubicBezTo>
                    <a:pt x="1182666" y="685995"/>
                    <a:pt x="899908" y="942936"/>
                    <a:pt x="840898" y="1456818"/>
                  </a:cubicBezTo>
                  <a:lnTo>
                    <a:pt x="0" y="1394119"/>
                  </a:lnTo>
                  <a:cubicBezTo>
                    <a:pt x="51634" y="951542"/>
                    <a:pt x="227436" y="608544"/>
                    <a:pt x="527405" y="365126"/>
                  </a:cubicBezTo>
                  <a:cubicBezTo>
                    <a:pt x="827375" y="121709"/>
                    <a:pt x="1218318" y="0"/>
                    <a:pt x="1700236" y="0"/>
                  </a:cubicBez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形状 17">
              <a:extLst>
                <a:ext uri="{FF2B5EF4-FFF2-40B4-BE49-F238E27FC236}">
                  <a16:creationId xmlns:a16="http://schemas.microsoft.com/office/drawing/2014/main" xmlns="" id="{268E53B5-D3ED-450E-BBBF-F52D4A36551F}"/>
                </a:ext>
              </a:extLst>
            </p:cNvPr>
            <p:cNvSpPr/>
            <p:nvPr/>
          </p:nvSpPr>
          <p:spPr>
            <a:xfrm>
              <a:off x="-2320092" y="2971197"/>
              <a:ext cx="610780" cy="731139"/>
            </a:xfrm>
            <a:custGeom>
              <a:avLst/>
              <a:gdLst/>
              <a:ahLst/>
              <a:cxnLst/>
              <a:rect l="l" t="t" r="r" b="b"/>
              <a:pathLst>
                <a:path w="610780" h="731139">
                  <a:moveTo>
                    <a:pt x="610780" y="0"/>
                  </a:moveTo>
                  <a:lnTo>
                    <a:pt x="610780" y="731139"/>
                  </a:lnTo>
                  <a:lnTo>
                    <a:pt x="514900" y="723611"/>
                  </a:lnTo>
                  <a:cubicBezTo>
                    <a:pt x="471295" y="721402"/>
                    <a:pt x="426288" y="720297"/>
                    <a:pt x="379879" y="720297"/>
                  </a:cubicBezTo>
                  <a:lnTo>
                    <a:pt x="0" y="720297"/>
                  </a:lnTo>
                  <a:lnTo>
                    <a:pt x="0" y="15861"/>
                  </a:lnTo>
                  <a:lnTo>
                    <a:pt x="361438" y="15861"/>
                  </a:lnTo>
                  <a:cubicBezTo>
                    <a:pt x="444421" y="15861"/>
                    <a:pt x="522564" y="11520"/>
                    <a:pt x="595866" y="2837"/>
                  </a:cubicBezTo>
                  <a:lnTo>
                    <a:pt x="610780"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2">
              <a:extLst>
                <a:ext uri="{FF2B5EF4-FFF2-40B4-BE49-F238E27FC236}">
                  <a16:creationId xmlns:a16="http://schemas.microsoft.com/office/drawing/2014/main" xmlns="" id="{0021A544-A258-4E32-94E0-94F6F174718E}"/>
                </a:ext>
              </a:extLst>
            </p:cNvPr>
            <p:cNvSpPr/>
            <p:nvPr/>
          </p:nvSpPr>
          <p:spPr>
            <a:xfrm>
              <a:off x="-3522428" y="4528703"/>
              <a:ext cx="1813116" cy="1526893"/>
            </a:xfrm>
            <a:custGeom>
              <a:avLst/>
              <a:gdLst/>
              <a:ahLst/>
              <a:cxnLst/>
              <a:rect l="l" t="t" r="r" b="b"/>
              <a:pathLst>
                <a:path w="1813116" h="1526893">
                  <a:moveTo>
                    <a:pt x="859338" y="0"/>
                  </a:moveTo>
                  <a:cubicBezTo>
                    <a:pt x="898678" y="285217"/>
                    <a:pt x="997029" y="496056"/>
                    <a:pt x="1154390" y="632517"/>
                  </a:cubicBezTo>
                  <a:cubicBezTo>
                    <a:pt x="1311751" y="768979"/>
                    <a:pt x="1530581" y="837209"/>
                    <a:pt x="1810880" y="837209"/>
                  </a:cubicBezTo>
                  <a:lnTo>
                    <a:pt x="1813116" y="837057"/>
                  </a:lnTo>
                  <a:lnTo>
                    <a:pt x="1813116" y="1526828"/>
                  </a:lnTo>
                  <a:lnTo>
                    <a:pt x="1810880" y="1526893"/>
                  </a:lnTo>
                  <a:cubicBezTo>
                    <a:pt x="1277328" y="1526893"/>
                    <a:pt x="856879" y="1405799"/>
                    <a:pt x="549534" y="1163611"/>
                  </a:cubicBezTo>
                  <a:cubicBezTo>
                    <a:pt x="242188" y="921422"/>
                    <a:pt x="59010" y="559369"/>
                    <a:pt x="0" y="77451"/>
                  </a:cubicBezTo>
                  <a:lnTo>
                    <a:pt x="859338" y="0"/>
                  </a:lnTo>
                  <a:close/>
                </a:path>
              </a:pathLst>
            </a:cu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0" name="矩形 7">
            <a:extLst>
              <a:ext uri="{FF2B5EF4-FFF2-40B4-BE49-F238E27FC236}">
                <a16:creationId xmlns:a16="http://schemas.microsoft.com/office/drawing/2014/main" xmlns="" id="{57B6711A-93FD-4A89-9926-E86A03552C0F}"/>
              </a:ext>
            </a:extLst>
          </p:cNvPr>
          <p:cNvSpPr/>
          <p:nvPr/>
        </p:nvSpPr>
        <p:spPr>
          <a:xfrm>
            <a:off x="873693" y="4953035"/>
            <a:ext cx="2855912" cy="523220"/>
          </a:xfrm>
          <a:prstGeom prst="rect">
            <a:avLst/>
          </a:prstGeom>
        </p:spPr>
        <p:txBody>
          <a:bodyPr wrap="square">
            <a:spAutoFit/>
          </a:bodyPr>
          <a:lstStyle/>
          <a:p>
            <a:pPr algn="r"/>
            <a:r>
              <a:rPr lang="zh-CN" altLang="en-US" sz="2800" b="1" dirty="0">
                <a:solidFill>
                  <a:schemeClr val="accent2">
                    <a:lumMod val="75000"/>
                  </a:schemeClr>
                </a:solidFill>
                <a:latin typeface="DengXian" charset="-122"/>
                <a:ea typeface="DengXian" charset="-122"/>
                <a:cs typeface="DengXian" charset="-122"/>
              </a:rPr>
              <a:t>演进方向</a:t>
            </a:r>
          </a:p>
        </p:txBody>
      </p:sp>
    </p:spTree>
    <p:extLst>
      <p:ext uri="{BB962C8B-B14F-4D97-AF65-F5344CB8AC3E}">
        <p14:creationId xmlns:p14="http://schemas.microsoft.com/office/powerpoint/2010/main" val="50994431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p:cTn id="7" dur="500" fill="hold"/>
                                        <p:tgtEl>
                                          <p:spTgt spid="4"/>
                                        </p:tgtEl>
                                        <p:attrNameLst>
                                          <p:attrName>ppt_w</p:attrName>
                                        </p:attrNameLst>
                                      </p:cBhvr>
                                      <p:tavLst>
                                        <p:tav tm="0">
                                          <p:val>
                                            <p:fltVal val="0"/>
                                          </p:val>
                                        </p:tav>
                                        <p:tav tm="100000">
                                          <p:val>
                                            <p:strVal val="#ppt_w"/>
                                          </p:val>
                                        </p:tav>
                                      </p:tavLst>
                                    </p:anim>
                                    <p:anim calcmode="lin" valueType="num">
                                      <p:cBhvr>
                                        <p:cTn id="8" dur="500" fill="hold"/>
                                        <p:tgtEl>
                                          <p:spTgt spid="4"/>
                                        </p:tgtEl>
                                        <p:attrNameLst>
                                          <p:attrName>ppt_h</p:attrName>
                                        </p:attrNameLst>
                                      </p:cBhvr>
                                      <p:tavLst>
                                        <p:tav tm="0">
                                          <p:val>
                                            <p:fltVal val="0"/>
                                          </p:val>
                                        </p:tav>
                                        <p:tav tm="100000">
                                          <p:val>
                                            <p:strVal val="#ppt_h"/>
                                          </p:val>
                                        </p:tav>
                                      </p:tavLst>
                                    </p:anim>
                                    <p:animEffect transition="in" filter="fade">
                                      <p:cBhvr>
                                        <p:cTn id="9" dur="500"/>
                                        <p:tgtEl>
                                          <p:spTgt spid="4"/>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par>
                          <p:cTn id="19" fill="hold">
                            <p:stCondLst>
                              <p:cond delay="1500"/>
                            </p:stCondLst>
                            <p:childTnLst>
                              <p:par>
                                <p:cTn id="20" presetID="2" presetClass="entr" presetSubtype="8" fill="hold" grpId="0" nodeType="afterEffect">
                                  <p:stCondLst>
                                    <p:cond delay="0"/>
                                  </p:stCondLst>
                                  <p:childTnLst>
                                    <p:set>
                                      <p:cBhvr>
                                        <p:cTn id="21" dur="1" fill="hold">
                                          <p:stCondLst>
                                            <p:cond delay="0"/>
                                          </p:stCondLst>
                                        </p:cTn>
                                        <p:tgtEl>
                                          <p:spTgt spid="10"/>
                                        </p:tgtEl>
                                        <p:attrNameLst>
                                          <p:attrName>style.visibility</p:attrName>
                                        </p:attrNameLst>
                                      </p:cBhvr>
                                      <p:to>
                                        <p:strVal val="visible"/>
                                      </p:to>
                                    </p:set>
                                    <p:anim calcmode="lin" valueType="num">
                                      <p:cBhvr additive="base">
                                        <p:cTn id="22" dur="500" fill="hold"/>
                                        <p:tgtEl>
                                          <p:spTgt spid="10"/>
                                        </p:tgtEl>
                                        <p:attrNameLst>
                                          <p:attrName>ppt_x</p:attrName>
                                        </p:attrNameLst>
                                      </p:cBhvr>
                                      <p:tavLst>
                                        <p:tav tm="0">
                                          <p:val>
                                            <p:strVal val="0-#ppt_w/2"/>
                                          </p:val>
                                        </p:tav>
                                        <p:tav tm="100000">
                                          <p:val>
                                            <p:strVal val="#ppt_x"/>
                                          </p:val>
                                        </p:tav>
                                      </p:tavLst>
                                    </p:anim>
                                    <p:anim calcmode="lin" valueType="num">
                                      <p:cBhvr additive="base">
                                        <p:cTn id="23" dur="500" fill="hold"/>
                                        <p:tgtEl>
                                          <p:spTgt spid="1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P spid="1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76033" y="17813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0"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1725028" y="741173"/>
            <a:ext cx="37163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DengXian" charset="-122"/>
                <a:ea typeface="DengXian" charset="-122"/>
                <a:cs typeface="DengXian" charset="-122"/>
              </a:rPr>
              <a:t>异步化</a:t>
            </a:r>
            <a:r>
              <a:rPr lang="en-US" altLang="zh-CN" sz="2400" dirty="0" smtClean="0">
                <a:latin typeface="DengXian" charset="-122"/>
                <a:ea typeface="DengXian" charset="-122"/>
                <a:cs typeface="DengXian" charset="-122"/>
              </a:rPr>
              <a:t>/</a:t>
            </a:r>
            <a:r>
              <a:rPr lang="zh-CN" altLang="en-US" sz="2400" dirty="0" smtClean="0">
                <a:latin typeface="DengXian" charset="-122"/>
                <a:ea typeface="DengXian" charset="-122"/>
                <a:cs typeface="DengXian" charset="-122"/>
              </a:rPr>
              <a:t>反应式编程</a:t>
            </a:r>
            <a:endParaRPr lang="en-US" altLang="zh-CN" sz="2400" dirty="0" smtClean="0">
              <a:latin typeface="DengXian" charset="-122"/>
              <a:ea typeface="DengXian" charset="-122"/>
              <a:cs typeface="DengXian" charset="-122"/>
            </a:endParaRPr>
          </a:p>
        </p:txBody>
      </p:sp>
      <p:sp>
        <p:nvSpPr>
          <p:cNvPr id="2" name="文本框 1"/>
          <p:cNvSpPr txBox="1"/>
          <p:nvPr/>
        </p:nvSpPr>
        <p:spPr>
          <a:xfrm>
            <a:off x="1119507" y="1833484"/>
            <a:ext cx="9710417" cy="4247317"/>
          </a:xfrm>
          <a:prstGeom prst="rect">
            <a:avLst/>
          </a:prstGeom>
          <a:noFill/>
        </p:spPr>
        <p:txBody>
          <a:bodyPr wrap="square" rtlCol="0">
            <a:spAutoFit/>
          </a:bodyPr>
          <a:lstStyle/>
          <a:p>
            <a:r>
              <a:rPr kumimoji="1" lang="zh-CN" altLang="en-US" dirty="0" smtClean="0"/>
              <a:t>异步化的好处</a:t>
            </a:r>
            <a:r>
              <a:rPr kumimoji="1" lang="en-US" altLang="zh-CN" dirty="0" smtClean="0"/>
              <a:t>:</a:t>
            </a:r>
            <a:r>
              <a:rPr kumimoji="1" lang="zh-CN" altLang="en-US" dirty="0" smtClean="0"/>
              <a:t> </a:t>
            </a:r>
            <a:endParaRPr kumimoji="1" lang="en-US" altLang="zh-CN" dirty="0" smtClean="0"/>
          </a:p>
          <a:p>
            <a:r>
              <a:rPr kumimoji="1" lang="zh-CN" altLang="en-US" dirty="0" smtClean="0"/>
              <a:t>异步化可以大大减少</a:t>
            </a:r>
            <a:r>
              <a:rPr kumimoji="1" lang="en-US" altLang="zh-CN" dirty="0" smtClean="0"/>
              <a:t>dispatcher</a:t>
            </a:r>
            <a:r>
              <a:rPr kumimoji="1" lang="zh-CN" altLang="en-US" dirty="0" smtClean="0"/>
              <a:t>线程的数量</a:t>
            </a:r>
            <a:r>
              <a:rPr kumimoji="1" lang="en-US" altLang="zh-CN" dirty="0" smtClean="0"/>
              <a:t>,</a:t>
            </a:r>
            <a:r>
              <a:rPr kumimoji="1" lang="zh-CN" altLang="en-US" dirty="0" smtClean="0"/>
              <a:t>  将耗时的</a:t>
            </a:r>
            <a:r>
              <a:rPr kumimoji="1" lang="en-US" altLang="zh-CN" dirty="0" smtClean="0"/>
              <a:t>IO</a:t>
            </a:r>
            <a:r>
              <a:rPr kumimoji="1" lang="zh-CN" altLang="en-US" dirty="0" smtClean="0"/>
              <a:t>工作委派给其他线程池</a:t>
            </a:r>
            <a:r>
              <a:rPr kumimoji="1" lang="en-US" altLang="zh-CN" dirty="0" smtClean="0"/>
              <a:t>(</a:t>
            </a:r>
            <a:r>
              <a:rPr kumimoji="1" lang="zh-CN" altLang="en-US" dirty="0" smtClean="0"/>
              <a:t>必要时</a:t>
            </a:r>
            <a:r>
              <a:rPr kumimoji="1" lang="en-US" altLang="zh-CN" dirty="0" smtClean="0"/>
              <a:t>),</a:t>
            </a:r>
            <a:r>
              <a:rPr kumimoji="1" lang="zh-CN" altLang="en-US" dirty="0" smtClean="0"/>
              <a:t>  减少了</a:t>
            </a:r>
            <a:r>
              <a:rPr kumimoji="1" lang="en-US" altLang="zh-CN" dirty="0" smtClean="0"/>
              <a:t>IO</a:t>
            </a:r>
            <a:r>
              <a:rPr kumimoji="1" lang="zh-CN" altLang="en-US" dirty="0" smtClean="0"/>
              <a:t>阻塞时间</a:t>
            </a:r>
            <a:r>
              <a:rPr kumimoji="1" lang="en-US" altLang="zh-CN" dirty="0" smtClean="0"/>
              <a:t>,</a:t>
            </a:r>
            <a:r>
              <a:rPr kumimoji="1" lang="zh-CN" altLang="en-US" dirty="0" smtClean="0"/>
              <a:t> 增加系统并发能力</a:t>
            </a:r>
            <a:r>
              <a:rPr kumimoji="1" lang="en-US" altLang="zh-CN" dirty="0" smtClean="0"/>
              <a:t>,</a:t>
            </a:r>
            <a:r>
              <a:rPr kumimoji="1" lang="zh-CN" altLang="en-US" dirty="0" smtClean="0"/>
              <a:t> 对于</a:t>
            </a:r>
            <a:r>
              <a:rPr kumimoji="1" lang="en-US" altLang="zh-CN" dirty="0" smtClean="0"/>
              <a:t>TMC,</a:t>
            </a:r>
            <a:r>
              <a:rPr kumimoji="1" lang="zh-CN" altLang="en-US" dirty="0" smtClean="0"/>
              <a:t> 因为</a:t>
            </a:r>
            <a:r>
              <a:rPr kumimoji="1" lang="en-US" altLang="zh-CN" dirty="0" err="1" smtClean="0"/>
              <a:t>qps</a:t>
            </a:r>
            <a:r>
              <a:rPr kumimoji="1" lang="zh-CN" altLang="en-US" dirty="0" smtClean="0"/>
              <a:t>非常高</a:t>
            </a:r>
            <a:r>
              <a:rPr kumimoji="1" lang="en-US" altLang="zh-CN" dirty="0" smtClean="0"/>
              <a:t>,</a:t>
            </a:r>
            <a:r>
              <a:rPr kumimoji="1" lang="zh-CN" altLang="en-US" dirty="0" smtClean="0"/>
              <a:t> 在异步化之前我们不得不使用不断的增加机器来增加接受请求的能力</a:t>
            </a:r>
            <a:r>
              <a:rPr kumimoji="1" lang="en-US" altLang="zh-CN" dirty="0" smtClean="0"/>
              <a:t>,</a:t>
            </a:r>
            <a:r>
              <a:rPr kumimoji="1" lang="zh-CN" altLang="en-US" dirty="0" smtClean="0"/>
              <a:t> 造成机器线程很多</a:t>
            </a:r>
            <a:r>
              <a:rPr kumimoji="1" lang="en-US" altLang="zh-CN" dirty="0" smtClean="0"/>
              <a:t>,</a:t>
            </a:r>
            <a:r>
              <a:rPr kumimoji="1" lang="zh-CN" altLang="en-US" dirty="0" smtClean="0"/>
              <a:t>  </a:t>
            </a:r>
            <a:r>
              <a:rPr kumimoji="1" lang="en-US" altLang="zh-CN" dirty="0" err="1" smtClean="0"/>
              <a:t>cpu</a:t>
            </a:r>
            <a:r>
              <a:rPr kumimoji="1" lang="zh-CN" altLang="en-US" dirty="0" smtClean="0"/>
              <a:t> 利用率很低的情况</a:t>
            </a:r>
            <a:endParaRPr kumimoji="1" lang="en-US" altLang="zh-CN" dirty="0" smtClean="0"/>
          </a:p>
          <a:p>
            <a:endParaRPr kumimoji="1" lang="en-US" altLang="zh-CN" dirty="0"/>
          </a:p>
          <a:p>
            <a:r>
              <a:rPr kumimoji="1" lang="zh-CN" altLang="en-US" dirty="0" smtClean="0"/>
              <a:t>使用框架 </a:t>
            </a:r>
            <a:r>
              <a:rPr kumimoji="1" lang="en-US" altLang="zh-CN" dirty="0" smtClean="0"/>
              <a:t>:</a:t>
            </a:r>
            <a:r>
              <a:rPr kumimoji="1" lang="zh-CN" altLang="en-US" dirty="0" smtClean="0"/>
              <a:t> </a:t>
            </a:r>
            <a:r>
              <a:rPr kumimoji="1" lang="en-US" altLang="zh-CN" dirty="0" smtClean="0"/>
              <a:t>Spring5</a:t>
            </a:r>
            <a:r>
              <a:rPr kumimoji="1" lang="zh-CN" altLang="en-US" dirty="0" smtClean="0"/>
              <a:t> </a:t>
            </a:r>
            <a:r>
              <a:rPr kumimoji="1" lang="en-US" altLang="zh-CN" dirty="0" err="1" smtClean="0"/>
              <a:t>Webflux</a:t>
            </a:r>
            <a:r>
              <a:rPr kumimoji="1" lang="zh-CN" altLang="en-US" dirty="0" smtClean="0"/>
              <a:t> </a:t>
            </a:r>
            <a:r>
              <a:rPr kumimoji="1" lang="en-US" altLang="zh-CN" dirty="0" smtClean="0"/>
              <a:t>+</a:t>
            </a:r>
            <a:r>
              <a:rPr kumimoji="1" lang="zh-CN" altLang="en-US" dirty="0" smtClean="0"/>
              <a:t> </a:t>
            </a:r>
            <a:r>
              <a:rPr kumimoji="1" lang="en-US" altLang="zh-CN" dirty="0" err="1" smtClean="0"/>
              <a:t>Kotlin</a:t>
            </a:r>
            <a:r>
              <a:rPr kumimoji="1" lang="zh-CN" altLang="en-US" dirty="0" smtClean="0"/>
              <a:t> </a:t>
            </a:r>
            <a:r>
              <a:rPr kumimoji="1" lang="en-US" altLang="zh-CN" dirty="0" err="1" smtClean="0"/>
              <a:t>coroutine</a:t>
            </a:r>
            <a:endParaRPr kumimoji="1" lang="en-US" altLang="zh-CN" dirty="0" smtClean="0"/>
          </a:p>
          <a:p>
            <a:endParaRPr kumimoji="1" lang="en-US" altLang="zh-CN" dirty="0"/>
          </a:p>
          <a:p>
            <a:r>
              <a:rPr kumimoji="1" lang="en-US" altLang="zh-CN" dirty="0" err="1" smtClean="0"/>
              <a:t>Webflux</a:t>
            </a:r>
            <a:r>
              <a:rPr kumimoji="1" lang="en-US" altLang="zh-CN" dirty="0" smtClean="0"/>
              <a:t>:</a:t>
            </a:r>
            <a:r>
              <a:rPr kumimoji="1" lang="zh-CN" altLang="en-US" dirty="0" smtClean="0"/>
              <a:t> 使用</a:t>
            </a:r>
            <a:r>
              <a:rPr kumimoji="1" lang="en-US" altLang="zh-CN" dirty="0" err="1" smtClean="0"/>
              <a:t>netty</a:t>
            </a:r>
            <a:r>
              <a:rPr kumimoji="1" lang="zh-CN" altLang="en-US" dirty="0" smtClean="0"/>
              <a:t>为网络服务框架</a:t>
            </a:r>
            <a:r>
              <a:rPr kumimoji="1" lang="en-US" altLang="zh-CN" dirty="0" smtClean="0"/>
              <a:t>,</a:t>
            </a:r>
            <a:r>
              <a:rPr kumimoji="1" lang="zh-CN" altLang="en-US" dirty="0" smtClean="0"/>
              <a:t>  兼容大部分的</a:t>
            </a:r>
            <a:r>
              <a:rPr kumimoji="1" lang="en-US" altLang="zh-CN" dirty="0" err="1" smtClean="0"/>
              <a:t>springmvc</a:t>
            </a:r>
            <a:r>
              <a:rPr kumimoji="1" lang="zh-CN" altLang="en-US" dirty="0" smtClean="0"/>
              <a:t>的注解和语法</a:t>
            </a:r>
            <a:r>
              <a:rPr kumimoji="1" lang="en-US" altLang="zh-CN" dirty="0" smtClean="0"/>
              <a:t>,</a:t>
            </a:r>
            <a:r>
              <a:rPr kumimoji="1" lang="zh-CN" altLang="en-US" dirty="0" smtClean="0"/>
              <a:t> 提供反应式变成支持</a:t>
            </a:r>
            <a:endParaRPr kumimoji="1" lang="en-US" altLang="zh-CN" dirty="0" smtClean="0"/>
          </a:p>
          <a:p>
            <a:endParaRPr kumimoji="1" lang="en-US" altLang="zh-CN" dirty="0"/>
          </a:p>
          <a:p>
            <a:r>
              <a:rPr kumimoji="1" lang="en-US" altLang="zh-CN" dirty="0" err="1" smtClean="0"/>
              <a:t>Kotlin</a:t>
            </a:r>
            <a:r>
              <a:rPr kumimoji="1" lang="zh-CN" altLang="en-US" dirty="0" smtClean="0"/>
              <a:t> </a:t>
            </a:r>
            <a:r>
              <a:rPr kumimoji="1" lang="en-US" altLang="zh-CN" dirty="0" err="1" smtClean="0"/>
              <a:t>coroutine</a:t>
            </a:r>
            <a:r>
              <a:rPr kumimoji="1" lang="en-US" altLang="zh-CN" dirty="0" smtClean="0"/>
              <a:t>:</a:t>
            </a:r>
            <a:r>
              <a:rPr kumimoji="1" lang="zh-CN" altLang="en-US" dirty="0" smtClean="0"/>
              <a:t> 提供协程支持</a:t>
            </a:r>
            <a:r>
              <a:rPr kumimoji="1" lang="en-US" altLang="zh-CN" dirty="0" smtClean="0"/>
              <a:t>, </a:t>
            </a:r>
            <a:r>
              <a:rPr kumimoji="1" lang="zh-CN" altLang="en-US" dirty="0" smtClean="0"/>
              <a:t>将</a:t>
            </a:r>
            <a:r>
              <a:rPr kumimoji="1" lang="en-US" altLang="zh-CN" dirty="0" err="1" smtClean="0"/>
              <a:t>RxJava</a:t>
            </a:r>
            <a:r>
              <a:rPr kumimoji="1" lang="zh-CN" altLang="en-US" dirty="0" smtClean="0"/>
              <a:t>或者</a:t>
            </a:r>
            <a:r>
              <a:rPr kumimoji="1" lang="en-US" altLang="zh-CN" dirty="0" err="1" smtClean="0"/>
              <a:t>Webflux</a:t>
            </a:r>
            <a:r>
              <a:rPr kumimoji="1" lang="zh-CN" altLang="en-US" dirty="0" smtClean="0"/>
              <a:t>的发布</a:t>
            </a:r>
            <a:r>
              <a:rPr kumimoji="1" lang="en-US" altLang="zh-CN" dirty="0" smtClean="0"/>
              <a:t>/</a:t>
            </a:r>
            <a:r>
              <a:rPr kumimoji="1" lang="zh-CN" altLang="en-US" dirty="0" smtClean="0"/>
              <a:t>订阅语法转为同步调用语法</a:t>
            </a:r>
            <a:endParaRPr kumimoji="1" lang="en-US" altLang="zh-CN" dirty="0" smtClean="0"/>
          </a:p>
          <a:p>
            <a:endParaRPr kumimoji="1" lang="en-US" altLang="zh-CN" dirty="0" smtClean="0"/>
          </a:p>
          <a:p>
            <a:endParaRPr kumimoji="1" lang="en-US" altLang="zh-CN" dirty="0"/>
          </a:p>
          <a:p>
            <a:endParaRPr kumimoji="1" lang="en-US" altLang="zh-CN" dirty="0" smtClean="0"/>
          </a:p>
          <a:p>
            <a:endParaRPr kumimoji="1" lang="zh-CN" altLang="en-US" dirty="0"/>
          </a:p>
        </p:txBody>
      </p:sp>
    </p:spTree>
    <p:extLst>
      <p:ext uri="{BB962C8B-B14F-4D97-AF65-F5344CB8AC3E}">
        <p14:creationId xmlns:p14="http://schemas.microsoft.com/office/powerpoint/2010/main" val="1491194116"/>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76033" y="178130"/>
            <a:ext cx="3193901" cy="2049415"/>
            <a:chOff x="333171" y="247650"/>
            <a:chExt cx="3193901" cy="2049415"/>
          </a:xfrm>
        </p:grpSpPr>
        <p:grpSp>
          <p:nvGrpSpPr>
            <p:cNvPr id="3"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5" name="矩形 4">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六边形 5">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2085976" y="728663"/>
            <a:ext cx="5757862" cy="369332"/>
          </a:xfrm>
          <a:prstGeom prst="rect">
            <a:avLst/>
          </a:prstGeom>
          <a:noFill/>
        </p:spPr>
        <p:txBody>
          <a:bodyPr wrap="square" rtlCol="0">
            <a:spAutoFit/>
          </a:bodyPr>
          <a:lstStyle/>
          <a:p>
            <a:r>
              <a:rPr kumimoji="1" lang="zh-CN" altLang="en-US" dirty="0" smtClean="0"/>
              <a:t>协程的概念</a:t>
            </a:r>
            <a:endParaRPr kumimoji="1" lang="zh-CN" altLang="en-US" dirty="0"/>
          </a:p>
        </p:txBody>
      </p:sp>
      <p:sp>
        <p:nvSpPr>
          <p:cNvPr id="9" name="文本框 8"/>
          <p:cNvSpPr txBox="1"/>
          <p:nvPr/>
        </p:nvSpPr>
        <p:spPr>
          <a:xfrm>
            <a:off x="900113" y="1828800"/>
            <a:ext cx="10101262" cy="1477328"/>
          </a:xfrm>
          <a:prstGeom prst="rect">
            <a:avLst/>
          </a:prstGeom>
          <a:noFill/>
        </p:spPr>
        <p:txBody>
          <a:bodyPr wrap="square" rtlCol="0">
            <a:spAutoFit/>
          </a:bodyPr>
          <a:lstStyle/>
          <a:p>
            <a:r>
              <a:rPr kumimoji="1" lang="en-US" altLang="zh-CN" dirty="0" smtClean="0"/>
              <a:t>1.</a:t>
            </a:r>
            <a:r>
              <a:rPr kumimoji="1" lang="zh-CN" altLang="en-US" dirty="0" smtClean="0"/>
              <a:t>协程是一种跑在线程里面的微线程</a:t>
            </a:r>
            <a:r>
              <a:rPr kumimoji="1" lang="en-US" altLang="zh-CN" dirty="0" smtClean="0"/>
              <a:t>,</a:t>
            </a:r>
            <a:r>
              <a:rPr kumimoji="1" lang="zh-CN" altLang="en-US" dirty="0" smtClean="0"/>
              <a:t>  由程序控制</a:t>
            </a:r>
            <a:r>
              <a:rPr kumimoji="1" lang="en-US" altLang="zh-CN" dirty="0" smtClean="0"/>
              <a:t>,</a:t>
            </a:r>
            <a:r>
              <a:rPr kumimoji="1" lang="zh-CN" altLang="en-US" dirty="0" smtClean="0"/>
              <a:t> 不直接和操作系统打交道</a:t>
            </a:r>
            <a:endParaRPr kumimoji="1" lang="en-US" altLang="zh-CN" dirty="0" smtClean="0"/>
          </a:p>
          <a:p>
            <a:r>
              <a:rPr kumimoji="1" lang="en-US" altLang="zh-CN" dirty="0" smtClean="0"/>
              <a:t>2.</a:t>
            </a:r>
            <a:r>
              <a:rPr kumimoji="1" lang="zh-CN" altLang="en-US" dirty="0" smtClean="0"/>
              <a:t>协程的创建和切换代价很低</a:t>
            </a:r>
            <a:endParaRPr kumimoji="1" lang="en-US" altLang="zh-CN" dirty="0" smtClean="0"/>
          </a:p>
          <a:p>
            <a:r>
              <a:rPr kumimoji="1" lang="en-US" altLang="zh-CN" dirty="0" smtClean="0"/>
              <a:t>3.</a:t>
            </a:r>
            <a:r>
              <a:rPr kumimoji="1" lang="zh-CN" altLang="en-US" dirty="0" smtClean="0"/>
              <a:t>协程可以被任意编排</a:t>
            </a:r>
            <a:r>
              <a:rPr kumimoji="1" lang="en-US" altLang="zh-CN" dirty="0" smtClean="0"/>
              <a:t>,</a:t>
            </a:r>
            <a:r>
              <a:rPr kumimoji="1" lang="zh-CN" altLang="en-US" dirty="0" smtClean="0"/>
              <a:t> 并可以被运行在指定的线程池上</a:t>
            </a:r>
            <a:endParaRPr kumimoji="1" lang="en-US" altLang="zh-CN" dirty="0" smtClean="0"/>
          </a:p>
          <a:p>
            <a:r>
              <a:rPr kumimoji="1" lang="en-US" altLang="zh-CN" dirty="0" smtClean="0"/>
              <a:t>4.</a:t>
            </a:r>
            <a:r>
              <a:rPr kumimoji="1" lang="zh-CN" altLang="en-US" dirty="0" smtClean="0"/>
              <a:t>协程作为一种语法糖</a:t>
            </a:r>
            <a:r>
              <a:rPr kumimoji="1" lang="en-US" altLang="zh-CN" dirty="0" smtClean="0"/>
              <a:t>,</a:t>
            </a:r>
            <a:r>
              <a:rPr kumimoji="1" lang="zh-CN" altLang="en-US" dirty="0" smtClean="0"/>
              <a:t>可以实现用同步调用的代码实现异步回调的</a:t>
            </a:r>
            <a:r>
              <a:rPr kumimoji="1" lang="zh-CN" altLang="en-US" dirty="0" smtClean="0"/>
              <a:t>方式</a:t>
            </a:r>
            <a:endParaRPr kumimoji="1" lang="en-US" altLang="zh-CN" dirty="0" smtClean="0"/>
          </a:p>
          <a:p>
            <a:r>
              <a:rPr kumimoji="1" lang="en-US" altLang="zh-CN" dirty="0" smtClean="0"/>
              <a:t>5.</a:t>
            </a:r>
            <a:r>
              <a:rPr kumimoji="1" lang="zh-CN" altLang="en-US" dirty="0" smtClean="0"/>
              <a:t>协程可以取消</a:t>
            </a:r>
            <a:r>
              <a:rPr kumimoji="1" lang="en-US" altLang="zh-CN" dirty="0" smtClean="0"/>
              <a:t>,</a:t>
            </a:r>
            <a:r>
              <a:rPr kumimoji="1" lang="zh-CN" altLang="en-US" dirty="0" smtClean="0"/>
              <a:t> 并且支持层级取消</a:t>
            </a:r>
            <a:endParaRPr kumimoji="1" lang="zh-CN" altLang="en-US" dirty="0"/>
          </a:p>
        </p:txBody>
      </p:sp>
    </p:spTree>
    <p:extLst>
      <p:ext uri="{BB962C8B-B14F-4D97-AF65-F5344CB8AC3E}">
        <p14:creationId xmlns:p14="http://schemas.microsoft.com/office/powerpoint/2010/main" val="17687212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76033" y="178130"/>
            <a:ext cx="3193901" cy="2049415"/>
            <a:chOff x="333171" y="247650"/>
            <a:chExt cx="3193901" cy="2049415"/>
          </a:xfrm>
        </p:grpSpPr>
        <p:grpSp>
          <p:nvGrpSpPr>
            <p:cNvPr id="3"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5" name="矩形 4">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六边形 5">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2085976" y="728663"/>
            <a:ext cx="5757862" cy="369332"/>
          </a:xfrm>
          <a:prstGeom prst="rect">
            <a:avLst/>
          </a:prstGeom>
          <a:noFill/>
        </p:spPr>
        <p:txBody>
          <a:bodyPr wrap="square" rtlCol="0">
            <a:spAutoFit/>
          </a:bodyPr>
          <a:lstStyle/>
          <a:p>
            <a:r>
              <a:rPr kumimoji="1" lang="zh-CN" altLang="en-US" dirty="0" smtClean="0"/>
              <a:t>协程的原理</a:t>
            </a:r>
            <a:endParaRPr kumimoji="1" lang="zh-CN" altLang="en-US" dirty="0"/>
          </a:p>
        </p:txBody>
      </p:sp>
      <p:pic>
        <p:nvPicPr>
          <p:cNvPr id="10" name="图片 9"/>
          <p:cNvPicPr>
            <a:picLocks noChangeAspect="1"/>
          </p:cNvPicPr>
          <p:nvPr/>
        </p:nvPicPr>
        <p:blipFill>
          <a:blip r:embed="rId3"/>
          <a:stretch>
            <a:fillRect/>
          </a:stretch>
        </p:blipFill>
        <p:spPr>
          <a:xfrm>
            <a:off x="1371600" y="1670050"/>
            <a:ext cx="9448800" cy="3517900"/>
          </a:xfrm>
          <a:prstGeom prst="rect">
            <a:avLst/>
          </a:prstGeom>
        </p:spPr>
      </p:pic>
    </p:spTree>
    <p:extLst>
      <p:ext uri="{BB962C8B-B14F-4D97-AF65-F5344CB8AC3E}">
        <p14:creationId xmlns:p14="http://schemas.microsoft.com/office/powerpoint/2010/main" val="1334304526"/>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组 1"/>
          <p:cNvGrpSpPr/>
          <p:nvPr/>
        </p:nvGrpSpPr>
        <p:grpSpPr>
          <a:xfrm>
            <a:off x="376033" y="178130"/>
            <a:ext cx="3193901" cy="2049415"/>
            <a:chOff x="333171" y="247650"/>
            <a:chExt cx="3193901" cy="2049415"/>
          </a:xfrm>
        </p:grpSpPr>
        <p:grpSp>
          <p:nvGrpSpPr>
            <p:cNvPr id="3"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5" name="矩形 4">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6" name="六边形 5">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矩形 3">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7" name="文本框 6"/>
          <p:cNvSpPr txBox="1"/>
          <p:nvPr/>
        </p:nvSpPr>
        <p:spPr>
          <a:xfrm>
            <a:off x="2085976" y="728663"/>
            <a:ext cx="5757862" cy="369332"/>
          </a:xfrm>
          <a:prstGeom prst="rect">
            <a:avLst/>
          </a:prstGeom>
          <a:noFill/>
        </p:spPr>
        <p:txBody>
          <a:bodyPr wrap="square" rtlCol="0">
            <a:spAutoFit/>
          </a:bodyPr>
          <a:lstStyle/>
          <a:p>
            <a:r>
              <a:rPr kumimoji="1" lang="zh-CN" altLang="en-US" dirty="0" smtClean="0"/>
              <a:t>协程的</a:t>
            </a:r>
            <a:r>
              <a:rPr kumimoji="1" lang="zh-CN" altLang="en-US" smtClean="0"/>
              <a:t>原理</a:t>
            </a:r>
            <a:r>
              <a:rPr kumimoji="1" lang="en-US" altLang="zh-CN" smtClean="0"/>
              <a:t>(</a:t>
            </a:r>
            <a:r>
              <a:rPr kumimoji="1" lang="zh-CN" altLang="en-US" smtClean="0"/>
              <a:t>状态机</a:t>
            </a:r>
            <a:r>
              <a:rPr kumimoji="1" lang="en-US" altLang="zh-CN" smtClean="0"/>
              <a:t>)</a:t>
            </a:r>
            <a:endParaRPr kumimoji="1" lang="zh-CN" altLang="en-US" dirty="0"/>
          </a:p>
        </p:txBody>
      </p:sp>
      <p:pic>
        <p:nvPicPr>
          <p:cNvPr id="10" name="图片 9"/>
          <p:cNvPicPr>
            <a:picLocks noChangeAspect="1"/>
          </p:cNvPicPr>
          <p:nvPr/>
        </p:nvPicPr>
        <p:blipFill>
          <a:blip r:embed="rId3"/>
          <a:stretch>
            <a:fillRect/>
          </a:stretch>
        </p:blipFill>
        <p:spPr>
          <a:xfrm>
            <a:off x="1580301" y="1465196"/>
            <a:ext cx="7747000" cy="5156200"/>
          </a:xfrm>
          <a:prstGeom prst="rect">
            <a:avLst/>
          </a:prstGeom>
        </p:spPr>
      </p:pic>
    </p:spTree>
    <p:extLst>
      <p:ext uri="{BB962C8B-B14F-4D97-AF65-F5344CB8AC3E}">
        <p14:creationId xmlns:p14="http://schemas.microsoft.com/office/powerpoint/2010/main" val="976048866"/>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76033" y="17813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0"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1725028" y="741173"/>
            <a:ext cx="456147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DengXian" charset="-122"/>
                <a:ea typeface="DengXian" charset="-122"/>
                <a:cs typeface="DengXian" charset="-122"/>
              </a:rPr>
              <a:t>异步化</a:t>
            </a:r>
            <a:r>
              <a:rPr lang="en-US" altLang="zh-CN" sz="2400" dirty="0" smtClean="0">
                <a:latin typeface="DengXian" charset="-122"/>
                <a:ea typeface="DengXian" charset="-122"/>
                <a:cs typeface="DengXian" charset="-122"/>
              </a:rPr>
              <a:t>/</a:t>
            </a:r>
            <a:r>
              <a:rPr lang="zh-CN" altLang="en-US" sz="2400" dirty="0" smtClean="0">
                <a:latin typeface="DengXian" charset="-122"/>
                <a:ea typeface="DengXian" charset="-122"/>
                <a:cs typeface="DengXian" charset="-122"/>
              </a:rPr>
              <a:t>反应式编程</a:t>
            </a:r>
            <a:r>
              <a:rPr lang="en-US" altLang="zh-CN" sz="2400" dirty="0" smtClean="0">
                <a:latin typeface="DengXian" charset="-122"/>
                <a:ea typeface="DengXian" charset="-122"/>
                <a:cs typeface="DengXian" charset="-122"/>
              </a:rPr>
              <a:t>:</a:t>
            </a:r>
            <a:r>
              <a:rPr lang="zh-CN" altLang="en-US" sz="2400" dirty="0" smtClean="0">
                <a:latin typeface="DengXian" charset="-122"/>
                <a:ea typeface="DengXian" charset="-122"/>
                <a:cs typeface="DengXian" charset="-122"/>
              </a:rPr>
              <a:t> 踩过的坑</a:t>
            </a:r>
            <a:endParaRPr lang="en-US" altLang="zh-CN" sz="2400" dirty="0" smtClean="0">
              <a:latin typeface="DengXian" charset="-122"/>
              <a:ea typeface="DengXian" charset="-122"/>
              <a:cs typeface="DengXian" charset="-122"/>
            </a:endParaRPr>
          </a:p>
        </p:txBody>
      </p:sp>
      <p:sp>
        <p:nvSpPr>
          <p:cNvPr id="2" name="文本框 1"/>
          <p:cNvSpPr txBox="1"/>
          <p:nvPr/>
        </p:nvSpPr>
        <p:spPr>
          <a:xfrm>
            <a:off x="1119507" y="1833484"/>
            <a:ext cx="10353356" cy="2308324"/>
          </a:xfrm>
          <a:prstGeom prst="rect">
            <a:avLst/>
          </a:prstGeom>
          <a:noFill/>
        </p:spPr>
        <p:txBody>
          <a:bodyPr wrap="square" rtlCol="0">
            <a:spAutoFit/>
          </a:bodyPr>
          <a:lstStyle/>
          <a:p>
            <a:pPr marL="342900" indent="-342900">
              <a:buFont typeface="+mj-lt"/>
              <a:buAutoNum type="arabicPeriod"/>
            </a:pPr>
            <a:r>
              <a:rPr kumimoji="1" lang="zh-CN" altLang="en-US" dirty="0" smtClean="0"/>
              <a:t>适合</a:t>
            </a:r>
            <a:r>
              <a:rPr kumimoji="1" lang="en-US" altLang="zh-CN" dirty="0" smtClean="0"/>
              <a:t>Io</a:t>
            </a:r>
            <a:r>
              <a:rPr kumimoji="1" lang="zh-CN" altLang="en-US" dirty="0" smtClean="0"/>
              <a:t>等待时间比较多的项目      </a:t>
            </a:r>
            <a:endParaRPr kumimoji="1" lang="en-US" altLang="zh-CN" dirty="0" smtClean="0"/>
          </a:p>
          <a:p>
            <a:pPr marL="742950" lvl="1" indent="-285750">
              <a:buFont typeface="Arial" charset="0"/>
              <a:buChar char="•"/>
            </a:pPr>
            <a:r>
              <a:rPr kumimoji="1" lang="zh-CN" altLang="en-US" dirty="0" smtClean="0"/>
              <a:t>比如爬虫</a:t>
            </a:r>
            <a:r>
              <a:rPr kumimoji="1" lang="en-US" altLang="zh-CN" dirty="0" smtClean="0"/>
              <a:t>,</a:t>
            </a:r>
            <a:r>
              <a:rPr kumimoji="1" lang="zh-CN" altLang="en-US" dirty="0" smtClean="0"/>
              <a:t> </a:t>
            </a:r>
            <a:r>
              <a:rPr kumimoji="1" lang="en-US" altLang="zh-CN" dirty="0" smtClean="0"/>
              <a:t>gateway</a:t>
            </a:r>
            <a:r>
              <a:rPr kumimoji="1" lang="zh-CN" altLang="en-US" dirty="0" smtClean="0"/>
              <a:t>这种</a:t>
            </a:r>
            <a:r>
              <a:rPr kumimoji="1" lang="en-US" altLang="zh-CN" dirty="0" smtClean="0"/>
              <a:t>client</a:t>
            </a:r>
            <a:r>
              <a:rPr kumimoji="1" lang="zh-CN" altLang="en-US" dirty="0" smtClean="0"/>
              <a:t>调用很多的项目会比较适合</a:t>
            </a:r>
            <a:r>
              <a:rPr kumimoji="1" lang="en-US" altLang="zh-CN" dirty="0" smtClean="0"/>
              <a:t>,</a:t>
            </a:r>
            <a:r>
              <a:rPr kumimoji="1" lang="zh-CN" altLang="en-US" dirty="0" smtClean="0"/>
              <a:t> </a:t>
            </a:r>
            <a:r>
              <a:rPr kumimoji="1" lang="en-US" altLang="zh-CN" dirty="0" smtClean="0"/>
              <a:t>CPU</a:t>
            </a:r>
            <a:r>
              <a:rPr kumimoji="1" lang="zh-CN" altLang="en-US" dirty="0" smtClean="0"/>
              <a:t>密集型的项目没有任何帮助</a:t>
            </a:r>
            <a:endParaRPr kumimoji="1" lang="en-US" altLang="zh-CN" dirty="0" smtClean="0"/>
          </a:p>
          <a:p>
            <a:pPr marL="342900" indent="-342900">
              <a:buAutoNum type="arabicPeriod"/>
            </a:pPr>
            <a:r>
              <a:rPr kumimoji="1" lang="zh-CN" altLang="en-US" dirty="0" smtClean="0"/>
              <a:t>适合不依赖数据库事务的项目</a:t>
            </a:r>
            <a:endParaRPr kumimoji="1" lang="en-US" altLang="zh-CN" dirty="0" smtClean="0"/>
          </a:p>
          <a:p>
            <a:pPr marL="742950" lvl="1" indent="-285750">
              <a:buFont typeface="Arial" charset="0"/>
              <a:buChar char="•"/>
            </a:pPr>
            <a:r>
              <a:rPr kumimoji="1" lang="zh-CN" altLang="en-US" dirty="0" smtClean="0"/>
              <a:t>需要异步</a:t>
            </a:r>
            <a:r>
              <a:rPr kumimoji="1" lang="en-US" altLang="zh-CN" dirty="0" smtClean="0"/>
              <a:t>MySQL</a:t>
            </a:r>
            <a:r>
              <a:rPr kumimoji="1" lang="zh-CN" altLang="en-US" dirty="0" smtClean="0"/>
              <a:t>驱动支持</a:t>
            </a:r>
            <a:endParaRPr kumimoji="1" lang="en-US" altLang="zh-CN" dirty="0"/>
          </a:p>
          <a:p>
            <a:pPr marL="742950" lvl="1" indent="-285750">
              <a:buFont typeface="Arial" charset="0"/>
              <a:buChar char="•"/>
            </a:pPr>
            <a:r>
              <a:rPr kumimoji="1" lang="zh-CN" altLang="en-US" dirty="0" smtClean="0"/>
              <a:t>需要对异步事务的支持</a:t>
            </a:r>
            <a:endParaRPr kumimoji="1" lang="en-US" altLang="zh-CN" dirty="0" smtClean="0"/>
          </a:p>
          <a:p>
            <a:pPr marL="342900" indent="-342900">
              <a:buAutoNum type="arabicPeriod"/>
            </a:pPr>
            <a:r>
              <a:rPr kumimoji="1" lang="en-US" altLang="zh-CN" dirty="0" err="1" smtClean="0"/>
              <a:t>Kotlin</a:t>
            </a:r>
            <a:r>
              <a:rPr kumimoji="1" lang="zh-CN" altLang="en-US" dirty="0" smtClean="0"/>
              <a:t>学习曲线</a:t>
            </a:r>
            <a:endParaRPr kumimoji="1" lang="en-US" altLang="zh-CN" dirty="0" smtClean="0"/>
          </a:p>
          <a:p>
            <a:pPr marL="342900" indent="-342900">
              <a:buAutoNum type="arabicPeriod"/>
            </a:pPr>
            <a:r>
              <a:rPr kumimoji="1" lang="zh-CN" altLang="en-US" dirty="0" smtClean="0"/>
              <a:t>线程切换问题</a:t>
            </a:r>
            <a:r>
              <a:rPr kumimoji="1" lang="en-US" altLang="zh-CN" dirty="0" smtClean="0"/>
              <a:t>,</a:t>
            </a:r>
            <a:r>
              <a:rPr kumimoji="1" lang="zh-CN" altLang="en-US" dirty="0" smtClean="0"/>
              <a:t> 例如 </a:t>
            </a:r>
            <a:r>
              <a:rPr kumimoji="1" lang="en-US" altLang="zh-CN" dirty="0" err="1" smtClean="0"/>
              <a:t>threadLocal</a:t>
            </a:r>
            <a:endParaRPr kumimoji="1" lang="en-US" altLang="zh-CN" dirty="0" smtClean="0"/>
          </a:p>
          <a:p>
            <a:pPr marL="342900" indent="-342900">
              <a:buAutoNum type="arabicPeriod"/>
            </a:pPr>
            <a:endParaRPr kumimoji="1" lang="en-US" altLang="zh-CN" dirty="0" smtClean="0"/>
          </a:p>
        </p:txBody>
      </p:sp>
    </p:spTree>
    <p:extLst>
      <p:ext uri="{BB962C8B-B14F-4D97-AF65-F5344CB8AC3E}">
        <p14:creationId xmlns:p14="http://schemas.microsoft.com/office/powerpoint/2010/main" val="1617687689"/>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Effect transition="in" filter="fade">
                                      <p:cBhvr>
                                        <p:cTn id="9"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矩形 5">
            <a:extLst>
              <a:ext uri="{FF2B5EF4-FFF2-40B4-BE49-F238E27FC236}">
                <a16:creationId xmlns:a16="http://schemas.microsoft.com/office/drawing/2014/main" xmlns="" id="{0B42B0E1-7C6D-4F51-9029-6A7E2A72A237}"/>
              </a:ext>
            </a:extLst>
          </p:cNvPr>
          <p:cNvSpPr/>
          <p:nvPr/>
        </p:nvSpPr>
        <p:spPr>
          <a:xfrm rot="1451767">
            <a:off x="5003335" y="2573726"/>
            <a:ext cx="8522335" cy="4680902"/>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522335" h="4680902">
                <a:moveTo>
                  <a:pt x="0" y="0"/>
                </a:moveTo>
                <a:lnTo>
                  <a:pt x="8522335" y="0"/>
                </a:lnTo>
                <a:lnTo>
                  <a:pt x="8522335" y="4252065"/>
                </a:lnTo>
                <a:lnTo>
                  <a:pt x="2104617" y="4680902"/>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2" name="组合 22">
            <a:extLst>
              <a:ext uri="{FF2B5EF4-FFF2-40B4-BE49-F238E27FC236}">
                <a16:creationId xmlns:a16="http://schemas.microsoft.com/office/drawing/2014/main" xmlns="" id="{BEADA388-BAF3-418A-B0F3-6B69B3A767EE}"/>
              </a:ext>
            </a:extLst>
          </p:cNvPr>
          <p:cNvGrpSpPr>
            <a:grpSpLocks/>
          </p:cNvGrpSpPr>
          <p:nvPr/>
        </p:nvGrpSpPr>
        <p:grpSpPr bwMode="auto">
          <a:xfrm>
            <a:off x="3905249" y="1031875"/>
            <a:ext cx="2452688" cy="5156200"/>
            <a:chOff x="5258250" y="1050900"/>
            <a:chExt cx="2452035" cy="5156930"/>
          </a:xfrm>
        </p:grpSpPr>
        <p:sp>
          <p:nvSpPr>
            <p:cNvPr id="3" name="文本框 2">
              <a:extLst>
                <a:ext uri="{FF2B5EF4-FFF2-40B4-BE49-F238E27FC236}">
                  <a16:creationId xmlns:a16="http://schemas.microsoft.com/office/drawing/2014/main" xmlns="" id="{84FB08DF-26F6-488D-9128-9A0C75A32A43}"/>
                </a:ext>
              </a:extLst>
            </p:cNvPr>
            <p:cNvSpPr txBox="1"/>
            <p:nvPr/>
          </p:nvSpPr>
          <p:spPr>
            <a:xfrm>
              <a:off x="7038951" y="1050900"/>
              <a:ext cx="671334" cy="5156930"/>
            </a:xfrm>
            <a:custGeom>
              <a:avLst/>
              <a:gdLst>
                <a:gd name="connsiteX0" fmla="*/ 0 w 671085"/>
                <a:gd name="connsiteY0" fmla="*/ 0 h 5156930"/>
                <a:gd name="connsiteX1" fmla="*/ 671085 w 671085"/>
                <a:gd name="connsiteY1" fmla="*/ 0 h 5156930"/>
                <a:gd name="connsiteX2" fmla="*/ 671085 w 671085"/>
                <a:gd name="connsiteY2" fmla="*/ 5156930 h 5156930"/>
                <a:gd name="connsiteX3" fmla="*/ 0 w 671085"/>
                <a:gd name="connsiteY3" fmla="*/ 5156930 h 5156930"/>
              </a:gdLst>
              <a:ahLst/>
              <a:cxnLst>
                <a:cxn ang="0">
                  <a:pos x="connsiteX0" y="connsiteY0"/>
                </a:cxn>
                <a:cxn ang="0">
                  <a:pos x="connsiteX1" y="connsiteY1"/>
                </a:cxn>
                <a:cxn ang="0">
                  <a:pos x="connsiteX2" y="connsiteY2"/>
                </a:cxn>
                <a:cxn ang="0">
                  <a:pos x="connsiteX3" y="connsiteY3"/>
                </a:cxn>
              </a:cxnLst>
              <a:rect l="l" t="t" r="r" b="b"/>
              <a:pathLst>
                <a:path w="671085" h="5156930">
                  <a:moveTo>
                    <a:pt x="0" y="0"/>
                  </a:moveTo>
                  <a:lnTo>
                    <a:pt x="671085" y="0"/>
                  </a:lnTo>
                  <a:lnTo>
                    <a:pt x="671085" y="5156930"/>
                  </a:lnTo>
                  <a:lnTo>
                    <a:pt x="0" y="5156930"/>
                  </a:lnTo>
                  <a:close/>
                </a:path>
              </a:pathLst>
            </a:custGeom>
            <a:solidFill>
              <a:schemeClr val="tx1"/>
            </a:solidFill>
            <a:ln>
              <a:noFill/>
            </a:ln>
            <a:effectLst>
              <a:outerShdw blurRad="50800" dist="38100" dir="2700000" algn="tl" rotWithShape="0">
                <a:prstClr val="black">
                  <a:alpha val="40000"/>
                </a:prstClr>
              </a:outerShdw>
            </a:effectLst>
          </p:spPr>
          <p:txBody>
            <a:bodyPr/>
            <a:lstStyle/>
            <a:p>
              <a:pPr fontAlgn="auto">
                <a:spcBef>
                  <a:spcPts val="0"/>
                </a:spcBef>
                <a:spcAft>
                  <a:spcPts val="0"/>
                </a:spcAft>
                <a:defRPr/>
              </a:pPr>
              <a:endParaRPr lang="zh-CN" altLang="en-US" sz="59500" dirty="0">
                <a:latin typeface="迷你简汉真广标" panose="02010609000101010101" pitchFamily="49" charset="-122"/>
                <a:ea typeface="迷你简汉真广标" panose="02010609000101010101" pitchFamily="49" charset="-122"/>
              </a:endParaRPr>
            </a:p>
          </p:txBody>
        </p:sp>
        <p:sp>
          <p:nvSpPr>
            <p:cNvPr id="4" name="文本框 3">
              <a:extLst>
                <a:ext uri="{FF2B5EF4-FFF2-40B4-BE49-F238E27FC236}">
                  <a16:creationId xmlns:a16="http://schemas.microsoft.com/office/drawing/2014/main" xmlns="" id="{5ECD4BAC-6E4C-4F62-BDB3-44057F6C3470}"/>
                </a:ext>
              </a:extLst>
            </p:cNvPr>
            <p:cNvSpPr txBox="1"/>
            <p:nvPr/>
          </p:nvSpPr>
          <p:spPr>
            <a:xfrm>
              <a:off x="5258250" y="1050900"/>
              <a:ext cx="1780701" cy="5156930"/>
            </a:xfrm>
            <a:custGeom>
              <a:avLst/>
              <a:gdLst>
                <a:gd name="connsiteX0" fmla="*/ 685004 w 1780950"/>
                <a:gd name="connsiteY0" fmla="*/ 0 h 5156930"/>
                <a:gd name="connsiteX1" fmla="*/ 1780950 w 1780950"/>
                <a:gd name="connsiteY1" fmla="*/ 0 h 5156930"/>
                <a:gd name="connsiteX2" fmla="*/ 1780950 w 1780950"/>
                <a:gd name="connsiteY2" fmla="*/ 5156930 h 5156930"/>
                <a:gd name="connsiteX3" fmla="*/ 1275818 w 1780950"/>
                <a:gd name="connsiteY3" fmla="*/ 5156930 h 5156930"/>
                <a:gd name="connsiteX4" fmla="*/ 1275818 w 1780950"/>
                <a:gd name="connsiteY4" fmla="*/ 916932 h 5156930"/>
                <a:gd name="connsiteX5" fmla="*/ 0 w 1780950"/>
                <a:gd name="connsiteY5" fmla="*/ 916932 h 515693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780950" h="5156930">
                  <a:moveTo>
                    <a:pt x="685004" y="0"/>
                  </a:moveTo>
                  <a:lnTo>
                    <a:pt x="1780950" y="0"/>
                  </a:lnTo>
                  <a:lnTo>
                    <a:pt x="1780950" y="5156930"/>
                  </a:lnTo>
                  <a:lnTo>
                    <a:pt x="1275818" y="5156930"/>
                  </a:lnTo>
                  <a:lnTo>
                    <a:pt x="1275818" y="916932"/>
                  </a:lnTo>
                  <a:lnTo>
                    <a:pt x="0" y="916932"/>
                  </a:lnTo>
                  <a:close/>
                </a:path>
              </a:pathLst>
            </a:custGeom>
            <a:solidFill>
              <a:schemeClr val="accent4"/>
            </a:solidFill>
            <a:ln>
              <a:noFill/>
            </a:ln>
            <a:effectLst>
              <a:outerShdw blurRad="50800" dist="38100" dir="8100000" algn="tr" rotWithShape="0">
                <a:prstClr val="black">
                  <a:alpha val="40000"/>
                </a:prstClr>
              </a:outerShdw>
            </a:effectLst>
          </p:spPr>
          <p:txBody>
            <a:bodyPr/>
            <a:lstStyle/>
            <a:p>
              <a:pPr fontAlgn="auto">
                <a:spcBef>
                  <a:spcPts val="0"/>
                </a:spcBef>
                <a:spcAft>
                  <a:spcPts val="0"/>
                </a:spcAft>
                <a:defRPr/>
              </a:pPr>
              <a:endParaRPr lang="zh-CN" altLang="en-US" sz="59500" dirty="0">
                <a:latin typeface="迷你简汉真广标" panose="02010609000101010101" pitchFamily="49" charset="-122"/>
                <a:ea typeface="迷你简汉真广标" panose="02010609000101010101" pitchFamily="49" charset="-122"/>
              </a:endParaRPr>
            </a:p>
          </p:txBody>
        </p:sp>
      </p:grpSp>
      <p:sp>
        <p:nvSpPr>
          <p:cNvPr id="7" name="文本框 24">
            <a:extLst>
              <a:ext uri="{FF2B5EF4-FFF2-40B4-BE49-F238E27FC236}">
                <a16:creationId xmlns:a16="http://schemas.microsoft.com/office/drawing/2014/main" xmlns="" id="{01CC3887-8A58-467B-9A18-903641E71B0F}"/>
              </a:ext>
            </a:extLst>
          </p:cNvPr>
          <p:cNvSpPr txBox="1">
            <a:spLocks noChangeArrowheads="1"/>
          </p:cNvSpPr>
          <p:nvPr/>
        </p:nvSpPr>
        <p:spPr bwMode="auto">
          <a:xfrm>
            <a:off x="2264863" y="2761879"/>
            <a:ext cx="2009094" cy="1938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6000" dirty="0">
                <a:latin typeface="迷你简汉真广标"/>
                <a:ea typeface="迷你简汉真广标"/>
                <a:cs typeface="迷你简汉真广标"/>
              </a:rPr>
              <a:t>PART ONE</a:t>
            </a:r>
            <a:endParaRPr lang="zh-CN" altLang="en-US" sz="6000" dirty="0">
              <a:latin typeface="迷你简汉真广标"/>
              <a:ea typeface="迷你简汉真广标"/>
              <a:cs typeface="迷你简汉真广标"/>
            </a:endParaRPr>
          </a:p>
        </p:txBody>
      </p:sp>
      <p:sp>
        <p:nvSpPr>
          <p:cNvPr id="8" name="矩形 7">
            <a:extLst>
              <a:ext uri="{FF2B5EF4-FFF2-40B4-BE49-F238E27FC236}">
                <a16:creationId xmlns:a16="http://schemas.microsoft.com/office/drawing/2014/main" xmlns="" id="{57B6711A-93FD-4A89-9926-E86A03552C0F}"/>
              </a:ext>
            </a:extLst>
          </p:cNvPr>
          <p:cNvSpPr/>
          <p:nvPr/>
        </p:nvSpPr>
        <p:spPr>
          <a:xfrm>
            <a:off x="1297224" y="4700216"/>
            <a:ext cx="3460513" cy="523220"/>
          </a:xfrm>
          <a:prstGeom prst="rect">
            <a:avLst/>
          </a:prstGeom>
        </p:spPr>
        <p:txBody>
          <a:bodyPr wrap="square">
            <a:spAutoFit/>
          </a:bodyPr>
          <a:lstStyle/>
          <a:p>
            <a:pPr algn="r"/>
            <a:r>
              <a:rPr lang="zh-CN" altLang="en-US" sz="2800" dirty="0" smtClean="0">
                <a:solidFill>
                  <a:srgbClr val="FF0000"/>
                </a:solidFill>
              </a:rPr>
              <a:t>分布式事务简介</a:t>
            </a:r>
            <a:endParaRPr lang="zh-CN" altLang="en-US" sz="2800" dirty="0">
              <a:solidFill>
                <a:srgbClr val="FF0000"/>
              </a:solidFill>
            </a:endParaRPr>
          </a:p>
        </p:txBody>
      </p:sp>
    </p:spTree>
    <p:extLst>
      <p:ext uri="{BB962C8B-B14F-4D97-AF65-F5344CB8AC3E}">
        <p14:creationId xmlns:p14="http://schemas.microsoft.com/office/powerpoint/2010/main" val="4136374211"/>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2" presetClass="entr" presetSubtype="8" fill="hold" grpId="0" nodeType="after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wipe(left)">
                                      <p:cBhvr>
                                        <p:cTn id="13" dur="500"/>
                                        <p:tgtEl>
                                          <p:spTgt spid="6"/>
                                        </p:tgtEl>
                                      </p:cBhvr>
                                    </p:animEffect>
                                  </p:childTnLst>
                                </p:cTn>
                              </p:par>
                            </p:childTnLst>
                          </p:cTn>
                        </p:par>
                        <p:par>
                          <p:cTn id="14" fill="hold">
                            <p:stCondLst>
                              <p:cond delay="1000"/>
                            </p:stCondLst>
                            <p:childTnLst>
                              <p:par>
                                <p:cTn id="15" presetID="2" presetClass="entr" presetSubtype="8" fill="hold" grpId="0" nodeType="afterEffect">
                                  <p:stCondLst>
                                    <p:cond delay="0"/>
                                  </p:stCondLst>
                                  <p:childTnLst>
                                    <p:set>
                                      <p:cBhvr>
                                        <p:cTn id="16" dur="1" fill="hold">
                                          <p:stCondLst>
                                            <p:cond delay="0"/>
                                          </p:stCondLst>
                                        </p:cTn>
                                        <p:tgtEl>
                                          <p:spTgt spid="7"/>
                                        </p:tgtEl>
                                        <p:attrNameLst>
                                          <p:attrName>style.visibility</p:attrName>
                                        </p:attrNameLst>
                                      </p:cBhvr>
                                      <p:to>
                                        <p:strVal val="visible"/>
                                      </p:to>
                                    </p:set>
                                    <p:anim calcmode="lin" valueType="num">
                                      <p:cBhvr additive="base">
                                        <p:cTn id="17" dur="500" fill="hold"/>
                                        <p:tgtEl>
                                          <p:spTgt spid="7"/>
                                        </p:tgtEl>
                                        <p:attrNameLst>
                                          <p:attrName>ppt_x</p:attrName>
                                        </p:attrNameLst>
                                      </p:cBhvr>
                                      <p:tavLst>
                                        <p:tav tm="0">
                                          <p:val>
                                            <p:strVal val="0-#ppt_w/2"/>
                                          </p:val>
                                        </p:tav>
                                        <p:tav tm="100000">
                                          <p:val>
                                            <p:strVal val="#ppt_x"/>
                                          </p:val>
                                        </p:tav>
                                      </p:tavLst>
                                    </p:anim>
                                    <p:anim calcmode="lin" valueType="num">
                                      <p:cBhvr additive="base">
                                        <p:cTn id="18" dur="500" fill="hold"/>
                                        <p:tgtEl>
                                          <p:spTgt spid="7"/>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5" name="组 14"/>
          <p:cNvGrpSpPr/>
          <p:nvPr/>
        </p:nvGrpSpPr>
        <p:grpSpPr>
          <a:xfrm>
            <a:off x="333171" y="247650"/>
            <a:ext cx="3193901" cy="2049415"/>
            <a:chOff x="333171" y="247650"/>
            <a:chExt cx="3193901" cy="2049415"/>
          </a:xfrm>
        </p:grpSpPr>
        <p:grpSp>
          <p:nvGrpSpPr>
            <p:cNvPr id="16"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18"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7" name="矩形 16">
              <a:extLst>
                <a:ext uri="{FF2B5EF4-FFF2-40B4-BE49-F238E27FC236}">
                  <a16:creationId xmlns:a16="http://schemas.microsoft.com/office/drawing/2014/main" xmlns="" id="{8F445BA0-60B5-4D36-A576-19C69C1B0F52}"/>
                </a:ext>
              </a:extLst>
            </p:cNvPr>
            <p:cNvSpPr/>
            <p:nvPr userDrawn="1"/>
          </p:nvSpPr>
          <p:spPr>
            <a:xfrm>
              <a:off x="379624" y="506052"/>
              <a:ext cx="1111360" cy="844199"/>
            </a:xfrm>
            <a:prstGeom prst="rect">
              <a:avLst/>
            </a:prstGeom>
          </p:spPr>
          <p:txBody>
            <a:bodyPr wrap="square">
              <a:spAutoFit/>
            </a:bodyPr>
            <a:lstStyle/>
            <a:p>
              <a:pPr algn="ctr"/>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3" name="文本框 2"/>
          <p:cNvSpPr txBox="1"/>
          <p:nvPr/>
        </p:nvSpPr>
        <p:spPr>
          <a:xfrm>
            <a:off x="1057274" y="2849126"/>
            <a:ext cx="9358313" cy="1323439"/>
          </a:xfrm>
          <a:prstGeom prst="rect">
            <a:avLst/>
          </a:prstGeom>
          <a:noFill/>
        </p:spPr>
        <p:txBody>
          <a:bodyPr wrap="square" rtlCol="0">
            <a:spAutoFit/>
          </a:bodyPr>
          <a:lstStyle/>
          <a:p>
            <a:pPr algn="ctr"/>
            <a:r>
              <a:rPr kumimoji="1" lang="en-US" altLang="zh-CN" sz="8000" b="1" dirty="0" smtClean="0"/>
              <a:t>Q&amp;A</a:t>
            </a:r>
            <a:endParaRPr kumimoji="1" lang="zh-CN" altLang="en-US" sz="8000" b="1" dirty="0"/>
          </a:p>
        </p:txBody>
      </p:sp>
    </p:spTree>
    <p:extLst>
      <p:ext uri="{BB962C8B-B14F-4D97-AF65-F5344CB8AC3E}">
        <p14:creationId xmlns:p14="http://schemas.microsoft.com/office/powerpoint/2010/main" val="827835224"/>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grpSp>
        <p:nvGrpSpPr>
          <p:cNvPr id="4" name="组合 24">
            <a:extLst>
              <a:ext uri="{FF2B5EF4-FFF2-40B4-BE49-F238E27FC236}">
                <a16:creationId xmlns:a16="http://schemas.microsoft.com/office/drawing/2014/main" xmlns="" id="{17DD1773-98C6-46D5-97CF-2F581A7196C6}"/>
              </a:ext>
            </a:extLst>
          </p:cNvPr>
          <p:cNvGrpSpPr/>
          <p:nvPr/>
        </p:nvGrpSpPr>
        <p:grpSpPr>
          <a:xfrm>
            <a:off x="7949167" y="2047443"/>
            <a:ext cx="3060000" cy="3890400"/>
            <a:chOff x="7356000" y="1878600"/>
            <a:chExt cx="3060000" cy="3890400"/>
          </a:xfrm>
          <a:blipFill>
            <a:blip r:embed="rId3"/>
            <a:stretch>
              <a:fillRect/>
            </a:stretch>
          </a:blipFill>
          <a:effectLst/>
        </p:grpSpPr>
        <p:sp>
          <p:nvSpPr>
            <p:cNvPr id="5" name="矩形 4">
              <a:extLst>
                <a:ext uri="{FF2B5EF4-FFF2-40B4-BE49-F238E27FC236}">
                  <a16:creationId xmlns:a16="http://schemas.microsoft.com/office/drawing/2014/main" xmlns="" id="{42456EF6-F058-45AC-8AF1-775D0C8B7BA4}"/>
                </a:ext>
              </a:extLst>
            </p:cNvPr>
            <p:cNvSpPr/>
            <p:nvPr/>
          </p:nvSpPr>
          <p:spPr>
            <a:xfrm>
              <a:off x="8076000" y="1878600"/>
              <a:ext cx="2340000" cy="2340000"/>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6" name="矩形 5">
              <a:extLst>
                <a:ext uri="{FF2B5EF4-FFF2-40B4-BE49-F238E27FC236}">
                  <a16:creationId xmlns:a16="http://schemas.microsoft.com/office/drawing/2014/main" xmlns="" id="{5073EA43-B83B-42F4-9D5D-9D86B4221813}"/>
                </a:ext>
              </a:extLst>
            </p:cNvPr>
            <p:cNvSpPr/>
            <p:nvPr/>
          </p:nvSpPr>
          <p:spPr>
            <a:xfrm>
              <a:off x="7356000" y="3429000"/>
              <a:ext cx="2340000" cy="2340000"/>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grpSp>
      <p:sp>
        <p:nvSpPr>
          <p:cNvPr id="7" name="矩形 6">
            <a:extLst>
              <a:ext uri="{FF2B5EF4-FFF2-40B4-BE49-F238E27FC236}">
                <a16:creationId xmlns:a16="http://schemas.microsoft.com/office/drawing/2014/main" xmlns="" id="{F520C3F8-B273-4B95-8779-23A7C0BD7B71}"/>
              </a:ext>
            </a:extLst>
          </p:cNvPr>
          <p:cNvSpPr/>
          <p:nvPr/>
        </p:nvSpPr>
        <p:spPr>
          <a:xfrm>
            <a:off x="10506075" y="4487863"/>
            <a:ext cx="190500" cy="190500"/>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8" name="矩形 7">
            <a:extLst>
              <a:ext uri="{FF2B5EF4-FFF2-40B4-BE49-F238E27FC236}">
                <a16:creationId xmlns:a16="http://schemas.microsoft.com/office/drawing/2014/main" xmlns="" id="{4258179F-EBD7-4315-8BFF-D54CA8889373}"/>
              </a:ext>
            </a:extLst>
          </p:cNvPr>
          <p:cNvSpPr/>
          <p:nvPr/>
        </p:nvSpPr>
        <p:spPr>
          <a:xfrm>
            <a:off x="10696575" y="4672013"/>
            <a:ext cx="312738" cy="312737"/>
          </a:xfrm>
          <a:prstGeom prst="rect">
            <a:avLst/>
          </a:prstGeom>
          <a:solidFill>
            <a:schemeClr val="tx1">
              <a:lumMod val="85000"/>
              <a:lumOff val="15000"/>
            </a:schemeClr>
          </a:solidFill>
          <a:ln>
            <a:solidFill>
              <a:schemeClr val="tx1">
                <a:lumMod val="85000"/>
                <a:lumOff val="15000"/>
              </a:scheme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fontAlgn="auto">
              <a:spcBef>
                <a:spcPts val="0"/>
              </a:spcBef>
              <a:spcAft>
                <a:spcPts val="0"/>
              </a:spcAft>
              <a:defRPr/>
            </a:pPr>
            <a:endParaRPr lang="zh-CN" altLang="en-US"/>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1794862" y="2138304"/>
            <a:ext cx="3716338" cy="461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迷你简汉真广标"/>
                <a:ea typeface="迷你简汉真广标"/>
                <a:cs typeface="迷你简汉真广标"/>
              </a:rPr>
              <a:t>分布式</a:t>
            </a:r>
            <a:r>
              <a:rPr lang="zh-CN" altLang="en-US" sz="2400" dirty="0" smtClean="0">
                <a:latin typeface="迷你简汉真广标"/>
                <a:ea typeface="迷你简汉真广标"/>
                <a:cs typeface="迷你简汉真广标"/>
              </a:rPr>
              <a:t>事务例子</a:t>
            </a:r>
            <a:endParaRPr lang="zh-CN" altLang="en-US" sz="2400" dirty="0">
              <a:latin typeface="迷你简汉真广标"/>
              <a:ea typeface="迷你简汉真广标"/>
              <a:cs typeface="迷你简汉真广标"/>
            </a:endParaRPr>
          </a:p>
        </p:txBody>
      </p:sp>
      <p:sp>
        <p:nvSpPr>
          <p:cNvPr id="10" name="矩形 14">
            <a:extLst>
              <a:ext uri="{FF2B5EF4-FFF2-40B4-BE49-F238E27FC236}">
                <a16:creationId xmlns:a16="http://schemas.microsoft.com/office/drawing/2014/main" xmlns="" id="{B442BC1F-8F1E-4CF2-89F3-FA4C026641D3}"/>
              </a:ext>
            </a:extLst>
          </p:cNvPr>
          <p:cNvSpPr>
            <a:spLocks noChangeArrowheads="1"/>
          </p:cNvSpPr>
          <p:nvPr/>
        </p:nvSpPr>
        <p:spPr bwMode="auto">
          <a:xfrm>
            <a:off x="1228725" y="3744905"/>
            <a:ext cx="6548438" cy="11695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algn="just" eaLnBrk="1" hangingPunct="1"/>
            <a:r>
              <a:rPr lang="en-US" altLang="zh-CN" sz="1400" dirty="0" smtClean="0">
                <a:solidFill>
                  <a:schemeClr val="bg1">
                    <a:lumMod val="50000"/>
                  </a:schemeClr>
                </a:solidFill>
                <a:latin typeface="造字工房悦黑体验版纤细体"/>
                <a:ea typeface="造字工房悦黑体验版纤细体"/>
                <a:cs typeface="造字工房悦黑体验版纤细体"/>
              </a:rPr>
              <a:t>1.</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订单系统产生了订单</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通知了支付系统</a:t>
            </a:r>
            <a:endParaRPr lang="en-US" altLang="zh-CN" sz="1400" dirty="0" smtClean="0">
              <a:solidFill>
                <a:schemeClr val="bg1">
                  <a:lumMod val="50000"/>
                </a:schemeClr>
              </a:solidFill>
              <a:latin typeface="造字工房悦黑体验版纤细体"/>
              <a:ea typeface="造字工房悦黑体验版纤细体"/>
              <a:cs typeface="造字工房悦黑体验版纤细体"/>
            </a:endParaRPr>
          </a:p>
          <a:p>
            <a:pPr algn="just" eaLnBrk="1" hangingPunct="1"/>
            <a:r>
              <a:rPr lang="en-US" altLang="zh-CN" sz="1400" dirty="0" smtClean="0">
                <a:solidFill>
                  <a:schemeClr val="bg1">
                    <a:lumMod val="50000"/>
                  </a:schemeClr>
                </a:solidFill>
                <a:latin typeface="造字工房悦黑体验版纤细体"/>
                <a:ea typeface="造字工房悦黑体验版纤细体"/>
                <a:cs typeface="造字工房悦黑体验版纤细体"/>
              </a:rPr>
              <a:t>2.</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支付系统在用户支付后</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通知订单系统修改订单</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的状态</a:t>
            </a:r>
            <a:endParaRPr lang="en-US" altLang="zh-CN" sz="1400" dirty="0" smtClean="0">
              <a:solidFill>
                <a:schemeClr val="bg1">
                  <a:lumMod val="50000"/>
                </a:schemeClr>
              </a:solidFill>
              <a:latin typeface="造字工房悦黑体验版纤细体"/>
              <a:ea typeface="造字工房悦黑体验版纤细体"/>
              <a:cs typeface="造字工房悦黑体验版纤细体"/>
            </a:endParaRPr>
          </a:p>
          <a:p>
            <a:pPr algn="just" eaLnBrk="1" hangingPunct="1"/>
            <a:endParaRPr lang="en-US" altLang="zh-CN" sz="1400" dirty="0" smtClean="0">
              <a:solidFill>
                <a:schemeClr val="bg1">
                  <a:lumMod val="50000"/>
                </a:schemeClr>
              </a:solidFill>
              <a:latin typeface="造字工房悦黑体验版纤细体"/>
              <a:ea typeface="造字工房悦黑体验版纤细体"/>
              <a:cs typeface="造字工房悦黑体验版纤细体"/>
            </a:endParaRPr>
          </a:p>
          <a:p>
            <a:pPr algn="just" eaLnBrk="1" hangingPunct="1"/>
            <a:r>
              <a:rPr lang="zh-CN" altLang="en-US" sz="1400" dirty="0" smtClean="0">
                <a:solidFill>
                  <a:schemeClr val="bg1">
                    <a:lumMod val="50000"/>
                  </a:schemeClr>
                </a:solidFill>
                <a:latin typeface="造字工房悦黑体验版纤细体"/>
                <a:ea typeface="造字工房悦黑体验版纤细体"/>
                <a:cs typeface="造字工房悦黑体验版纤细体"/>
              </a:rPr>
              <a:t>分支</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3.1</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订单系统修改状态成功</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交易完成</a:t>
            </a:r>
            <a:endParaRPr lang="en-US" altLang="zh-CN" sz="1400" dirty="0" smtClean="0">
              <a:solidFill>
                <a:schemeClr val="bg1">
                  <a:lumMod val="50000"/>
                </a:schemeClr>
              </a:solidFill>
              <a:latin typeface="造字工房悦黑体验版纤细体"/>
              <a:ea typeface="造字工房悦黑体验版纤细体"/>
              <a:cs typeface="造字工房悦黑体验版纤细体"/>
            </a:endParaRPr>
          </a:p>
          <a:p>
            <a:pPr algn="just" eaLnBrk="1" hangingPunct="1"/>
            <a:r>
              <a:rPr lang="zh-CN" altLang="en-US" sz="1400" dirty="0" smtClean="0">
                <a:solidFill>
                  <a:schemeClr val="bg1">
                    <a:lumMod val="50000"/>
                  </a:schemeClr>
                </a:solidFill>
                <a:latin typeface="造字工房悦黑体验版纤细体"/>
                <a:ea typeface="造字工房悦黑体验版纤细体"/>
                <a:cs typeface="造字工房悦黑体验版纤细体"/>
              </a:rPr>
              <a:t>分支</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3.2</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订单系统修改状态失败</a:t>
            </a:r>
            <a:r>
              <a:rPr lang="en-US" altLang="zh-CN" sz="1400" dirty="0" smtClean="0">
                <a:solidFill>
                  <a:schemeClr val="bg1">
                    <a:lumMod val="50000"/>
                  </a:schemeClr>
                </a:solidFill>
                <a:latin typeface="造字工房悦黑体验版纤细体"/>
                <a:ea typeface="造字工房悦黑体验版纤细体"/>
                <a:cs typeface="造字工房悦黑体验版纤细体"/>
              </a:rPr>
              <a:t>,</a:t>
            </a:r>
            <a:r>
              <a:rPr lang="zh-CN" altLang="en-US" sz="1400" dirty="0" smtClean="0">
                <a:solidFill>
                  <a:schemeClr val="bg1">
                    <a:lumMod val="50000"/>
                  </a:schemeClr>
                </a:solidFill>
                <a:latin typeface="造字工房悦黑体验版纤细体"/>
                <a:ea typeface="造字工房悦黑体验版纤细体"/>
                <a:cs typeface="造字工房悦黑体验版纤细体"/>
              </a:rPr>
              <a:t>  交易取消</a:t>
            </a:r>
            <a:endParaRPr lang="en-US" altLang="zh-CN" sz="1400" dirty="0" smtClean="0">
              <a:solidFill>
                <a:schemeClr val="bg1">
                  <a:lumMod val="50000"/>
                </a:schemeClr>
              </a:solidFill>
              <a:latin typeface="造字工房悦黑体验版纤细体"/>
              <a:ea typeface="造字工房悦黑体验版纤细体"/>
              <a:cs typeface="造字工房悦黑体验版纤细体"/>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368586" y="1997396"/>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516417311"/>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 presetClass="entr" presetSubtype="4" fill="hold" grpId="0" nodeType="afterEffect">
                                  <p:stCondLst>
                                    <p:cond delay="0"/>
                                  </p:stCondLst>
                                  <p:childTnLst>
                                    <p:set>
                                      <p:cBhvr>
                                        <p:cTn id="16" dur="1" fill="hold">
                                          <p:stCondLst>
                                            <p:cond delay="0"/>
                                          </p:stCondLst>
                                        </p:cTn>
                                        <p:tgtEl>
                                          <p:spTgt spid="10"/>
                                        </p:tgtEl>
                                        <p:attrNameLst>
                                          <p:attrName>style.visibility</p:attrName>
                                        </p:attrNameLst>
                                      </p:cBhvr>
                                      <p:to>
                                        <p:strVal val="visible"/>
                                      </p:to>
                                    </p:set>
                                    <p:anim calcmode="lin" valueType="num">
                                      <p:cBhvr additive="base">
                                        <p:cTn id="17" dur="500" fill="hold"/>
                                        <p:tgtEl>
                                          <p:spTgt spid="10"/>
                                        </p:tgtEl>
                                        <p:attrNameLst>
                                          <p:attrName>ppt_x</p:attrName>
                                        </p:attrNameLst>
                                      </p:cBhvr>
                                      <p:tavLst>
                                        <p:tav tm="0">
                                          <p:val>
                                            <p:strVal val="#ppt_x"/>
                                          </p:val>
                                        </p:tav>
                                        <p:tav tm="100000">
                                          <p:val>
                                            <p:strVal val="#ppt_x"/>
                                          </p:val>
                                        </p:tav>
                                      </p:tavLst>
                                    </p:anim>
                                    <p:anim calcmode="lin" valueType="num">
                                      <p:cBhvr additive="base">
                                        <p:cTn id="18" dur="500" fill="hold"/>
                                        <p:tgtEl>
                                          <p:spTgt spid="10"/>
                                        </p:tgtEl>
                                        <p:attrNameLst>
                                          <p:attrName>ppt_y</p:attrName>
                                        </p:attrNameLst>
                                      </p:cBhvr>
                                      <p:tavLst>
                                        <p:tav tm="0">
                                          <p:val>
                                            <p:strVal val="1+#ppt_h/2"/>
                                          </p:val>
                                        </p:tav>
                                        <p:tav tm="100000">
                                          <p:val>
                                            <p:strVal val="#ppt_y"/>
                                          </p:val>
                                        </p:tav>
                                      </p:tavLst>
                                    </p:anim>
                                  </p:childTnLst>
                                </p:cTn>
                              </p:par>
                            </p:childTnLst>
                          </p:cTn>
                        </p:par>
                        <p:par>
                          <p:cTn id="19" fill="hold">
                            <p:stCondLst>
                              <p:cond delay="1500"/>
                            </p:stCondLst>
                            <p:childTnLst>
                              <p:par>
                                <p:cTn id="20" presetID="53" presetClass="entr" presetSubtype="16" fill="hold" nodeType="afterEffect">
                                  <p:stCondLst>
                                    <p:cond delay="0"/>
                                  </p:stCondLst>
                                  <p:childTnLst>
                                    <p:set>
                                      <p:cBhvr>
                                        <p:cTn id="21" dur="1" fill="hold">
                                          <p:stCondLst>
                                            <p:cond delay="0"/>
                                          </p:stCondLst>
                                        </p:cTn>
                                        <p:tgtEl>
                                          <p:spTgt spid="4"/>
                                        </p:tgtEl>
                                        <p:attrNameLst>
                                          <p:attrName>style.visibility</p:attrName>
                                        </p:attrNameLst>
                                      </p:cBhvr>
                                      <p:to>
                                        <p:strVal val="visible"/>
                                      </p:to>
                                    </p:set>
                                    <p:anim calcmode="lin" valueType="num">
                                      <p:cBhvr>
                                        <p:cTn id="22" dur="500" fill="hold"/>
                                        <p:tgtEl>
                                          <p:spTgt spid="4"/>
                                        </p:tgtEl>
                                        <p:attrNameLst>
                                          <p:attrName>ppt_w</p:attrName>
                                        </p:attrNameLst>
                                      </p:cBhvr>
                                      <p:tavLst>
                                        <p:tav tm="0">
                                          <p:val>
                                            <p:fltVal val="0"/>
                                          </p:val>
                                        </p:tav>
                                        <p:tav tm="100000">
                                          <p:val>
                                            <p:strVal val="#ppt_w"/>
                                          </p:val>
                                        </p:tav>
                                      </p:tavLst>
                                    </p:anim>
                                    <p:anim calcmode="lin" valueType="num">
                                      <p:cBhvr>
                                        <p:cTn id="23" dur="500" fill="hold"/>
                                        <p:tgtEl>
                                          <p:spTgt spid="4"/>
                                        </p:tgtEl>
                                        <p:attrNameLst>
                                          <p:attrName>ppt_h</p:attrName>
                                        </p:attrNameLst>
                                      </p:cBhvr>
                                      <p:tavLst>
                                        <p:tav tm="0">
                                          <p:val>
                                            <p:fltVal val="0"/>
                                          </p:val>
                                        </p:tav>
                                        <p:tav tm="100000">
                                          <p:val>
                                            <p:strVal val="#ppt_h"/>
                                          </p:val>
                                        </p:tav>
                                      </p:tavLst>
                                    </p:anim>
                                    <p:animEffect transition="in" filter="fade">
                                      <p:cBhvr>
                                        <p:cTn id="24" dur="500"/>
                                        <p:tgtEl>
                                          <p:spTgt spid="4"/>
                                        </p:tgtEl>
                                      </p:cBhvr>
                                    </p:animEffect>
                                  </p:childTnLst>
                                </p:cTn>
                              </p:par>
                            </p:childTnLst>
                          </p:cTn>
                        </p:par>
                        <p:par>
                          <p:cTn id="25" fill="hold">
                            <p:stCondLst>
                              <p:cond delay="2000"/>
                            </p:stCondLst>
                            <p:childTnLst>
                              <p:par>
                                <p:cTn id="26" presetID="22" presetClass="entr" presetSubtype="8" fill="hold" grpId="0" nodeType="after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wipe(left)">
                                      <p:cBhvr>
                                        <p:cTn id="28" dur="500"/>
                                        <p:tgtEl>
                                          <p:spTgt spid="16"/>
                                        </p:tgtEl>
                                      </p:cBhvr>
                                    </p:animEffect>
                                  </p:childTnLst>
                                </p:cTn>
                              </p:par>
                            </p:childTnLst>
                          </p:cTn>
                        </p:par>
                        <p:par>
                          <p:cTn id="29" fill="hold">
                            <p:stCondLst>
                              <p:cond delay="2500"/>
                            </p:stCondLst>
                            <p:childTnLst>
                              <p:par>
                                <p:cTn id="30" presetID="22" presetClass="entr" presetSubtype="8" fill="hold" grpId="0" nodeType="after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wipe(left)">
                                      <p:cBhvr>
                                        <p:cTn id="32" dur="500"/>
                                        <p:tgtEl>
                                          <p:spTgt spid="17"/>
                                        </p:tgtEl>
                                      </p:cBhvr>
                                    </p:animEffect>
                                  </p:childTnLst>
                                </p:cTn>
                              </p:par>
                            </p:childTnLst>
                          </p:cTn>
                        </p:par>
                        <p:par>
                          <p:cTn id="33" fill="hold">
                            <p:stCondLst>
                              <p:cond delay="3000"/>
                            </p:stCondLst>
                            <p:childTnLst>
                              <p:par>
                                <p:cTn id="34" presetID="53" presetClass="entr" presetSubtype="16" fill="hold" grpId="0" nodeType="afterEffect">
                                  <p:stCondLst>
                                    <p:cond delay="0"/>
                                  </p:stCondLst>
                                  <p:childTnLst>
                                    <p:set>
                                      <p:cBhvr>
                                        <p:cTn id="35" dur="1" fill="hold">
                                          <p:stCondLst>
                                            <p:cond delay="0"/>
                                          </p:stCondLst>
                                        </p:cTn>
                                        <p:tgtEl>
                                          <p:spTgt spid="8"/>
                                        </p:tgtEl>
                                        <p:attrNameLst>
                                          <p:attrName>style.visibility</p:attrName>
                                        </p:attrNameLst>
                                      </p:cBhvr>
                                      <p:to>
                                        <p:strVal val="visible"/>
                                      </p:to>
                                    </p:set>
                                    <p:anim calcmode="lin" valueType="num">
                                      <p:cBhvr>
                                        <p:cTn id="36" dur="500" fill="hold"/>
                                        <p:tgtEl>
                                          <p:spTgt spid="8"/>
                                        </p:tgtEl>
                                        <p:attrNameLst>
                                          <p:attrName>ppt_w</p:attrName>
                                        </p:attrNameLst>
                                      </p:cBhvr>
                                      <p:tavLst>
                                        <p:tav tm="0">
                                          <p:val>
                                            <p:fltVal val="0"/>
                                          </p:val>
                                        </p:tav>
                                        <p:tav tm="100000">
                                          <p:val>
                                            <p:strVal val="#ppt_w"/>
                                          </p:val>
                                        </p:tav>
                                      </p:tavLst>
                                    </p:anim>
                                    <p:anim calcmode="lin" valueType="num">
                                      <p:cBhvr>
                                        <p:cTn id="37" dur="500" fill="hold"/>
                                        <p:tgtEl>
                                          <p:spTgt spid="8"/>
                                        </p:tgtEl>
                                        <p:attrNameLst>
                                          <p:attrName>ppt_h</p:attrName>
                                        </p:attrNameLst>
                                      </p:cBhvr>
                                      <p:tavLst>
                                        <p:tav tm="0">
                                          <p:val>
                                            <p:fltVal val="0"/>
                                          </p:val>
                                        </p:tav>
                                        <p:tav tm="100000">
                                          <p:val>
                                            <p:strVal val="#ppt_h"/>
                                          </p:val>
                                        </p:tav>
                                      </p:tavLst>
                                    </p:anim>
                                    <p:animEffect transition="in" filter="fade">
                                      <p:cBhvr>
                                        <p:cTn id="38" dur="500"/>
                                        <p:tgtEl>
                                          <p:spTgt spid="8"/>
                                        </p:tgtEl>
                                      </p:cBhvr>
                                    </p:animEffect>
                                  </p:childTnLst>
                                </p:cTn>
                              </p:par>
                            </p:childTnLst>
                          </p:cTn>
                        </p:par>
                        <p:par>
                          <p:cTn id="39" fill="hold">
                            <p:stCondLst>
                              <p:cond delay="3500"/>
                            </p:stCondLst>
                            <p:childTnLst>
                              <p:par>
                                <p:cTn id="40" presetID="53" presetClass="entr" presetSubtype="16" fill="hold" grpId="0" nodeType="afterEffect">
                                  <p:stCondLst>
                                    <p:cond delay="0"/>
                                  </p:stCondLst>
                                  <p:childTnLst>
                                    <p:set>
                                      <p:cBhvr>
                                        <p:cTn id="41" dur="1" fill="hold">
                                          <p:stCondLst>
                                            <p:cond delay="0"/>
                                          </p:stCondLst>
                                        </p:cTn>
                                        <p:tgtEl>
                                          <p:spTgt spid="7"/>
                                        </p:tgtEl>
                                        <p:attrNameLst>
                                          <p:attrName>style.visibility</p:attrName>
                                        </p:attrNameLst>
                                      </p:cBhvr>
                                      <p:to>
                                        <p:strVal val="visible"/>
                                      </p:to>
                                    </p:set>
                                    <p:anim calcmode="lin" valueType="num">
                                      <p:cBhvr>
                                        <p:cTn id="42" dur="500" fill="hold"/>
                                        <p:tgtEl>
                                          <p:spTgt spid="7"/>
                                        </p:tgtEl>
                                        <p:attrNameLst>
                                          <p:attrName>ppt_w</p:attrName>
                                        </p:attrNameLst>
                                      </p:cBhvr>
                                      <p:tavLst>
                                        <p:tav tm="0">
                                          <p:val>
                                            <p:fltVal val="0"/>
                                          </p:val>
                                        </p:tav>
                                        <p:tav tm="100000">
                                          <p:val>
                                            <p:strVal val="#ppt_w"/>
                                          </p:val>
                                        </p:tav>
                                      </p:tavLst>
                                    </p:anim>
                                    <p:anim calcmode="lin" valueType="num">
                                      <p:cBhvr>
                                        <p:cTn id="43" dur="500" fill="hold"/>
                                        <p:tgtEl>
                                          <p:spTgt spid="7"/>
                                        </p:tgtEl>
                                        <p:attrNameLst>
                                          <p:attrName>ppt_h</p:attrName>
                                        </p:attrNameLst>
                                      </p:cBhvr>
                                      <p:tavLst>
                                        <p:tav tm="0">
                                          <p:val>
                                            <p:fltVal val="0"/>
                                          </p:val>
                                        </p:tav>
                                        <p:tav tm="100000">
                                          <p:val>
                                            <p:strVal val="#ppt_h"/>
                                          </p:val>
                                        </p:tav>
                                      </p:tavLst>
                                    </p:anim>
                                    <p:animEffect transition="in" filter="fade">
                                      <p:cBhvr>
                                        <p:cTn id="4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7" grpId="0" animBg="1"/>
      <p:bldP spid="8" grpId="0" animBg="1"/>
      <p:bldP spid="9" grpId="0"/>
      <p:bldP spid="10"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 name="矩形 20">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8" name="组 14"/>
          <p:cNvGrpSpPr/>
          <p:nvPr/>
        </p:nvGrpSpPr>
        <p:grpSpPr>
          <a:xfrm>
            <a:off x="333171" y="247650"/>
            <a:ext cx="3193901" cy="2049415"/>
            <a:chOff x="333171" y="247650"/>
            <a:chExt cx="3193901" cy="2049415"/>
          </a:xfrm>
        </p:grpSpPr>
        <p:grpSp>
          <p:nvGrpSpPr>
            <p:cNvPr id="29"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31" name="矩形 17">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32" name="六边形 18">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30" name="矩形 16">
              <a:extLst>
                <a:ext uri="{FF2B5EF4-FFF2-40B4-BE49-F238E27FC236}">
                  <a16:creationId xmlns:a16="http://schemas.microsoft.com/office/drawing/2014/main" xmlns="" id="{8F445BA0-60B5-4D36-A576-19C69C1B0F52}"/>
                </a:ext>
              </a:extLst>
            </p:cNvPr>
            <p:cNvSpPr/>
            <p:nvPr userDrawn="1"/>
          </p:nvSpPr>
          <p:spPr>
            <a:xfrm>
              <a:off x="379624" y="506052"/>
              <a:ext cx="1111360" cy="830997"/>
            </a:xfrm>
            <a:prstGeom prst="rect">
              <a:avLst/>
            </a:prstGeom>
          </p:spPr>
          <p:txBody>
            <a:bodyPr wrap="square">
              <a:spAutoFit/>
            </a:bodyPr>
            <a:lstStyle/>
            <a:p>
              <a:pPr algn="ctr"/>
              <a:r>
                <a:rPr lang="zh-CN" altLang="en-US" sz="2400" dirty="0" smtClean="0">
                  <a:solidFill>
                    <a:schemeClr val="bg1"/>
                  </a:solidFill>
                  <a:latin typeface="微软雅黑" panose="020B0503020204020204" pitchFamily="34" charset="-122"/>
                  <a:ea typeface="微软雅黑" panose="020B0503020204020204" pitchFamily="34" charset="-122"/>
                </a:rPr>
                <a:t>状态</a:t>
              </a:r>
              <a:endParaRPr lang="en-US" altLang="zh-CN" sz="2400" dirty="0" smtClean="0">
                <a:solidFill>
                  <a:schemeClr val="bg1"/>
                </a:solidFill>
                <a:latin typeface="微软雅黑" panose="020B0503020204020204" pitchFamily="34" charset="-122"/>
                <a:ea typeface="微软雅黑" panose="020B0503020204020204" pitchFamily="34" charset="-122"/>
              </a:endParaRPr>
            </a:p>
            <a:p>
              <a:pPr algn="ctr"/>
              <a:r>
                <a:rPr lang="zh-CN" altLang="en-US" sz="2400" dirty="0" smtClean="0">
                  <a:solidFill>
                    <a:schemeClr val="bg1"/>
                  </a:solidFill>
                  <a:latin typeface="微软雅黑" panose="020B0503020204020204" pitchFamily="34" charset="-122"/>
                  <a:ea typeface="微软雅黑" panose="020B0503020204020204" pitchFamily="34" charset="-122"/>
                </a:rPr>
                <a:t>模式</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33"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1666177" y="715145"/>
            <a:ext cx="3716338"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zh-CN" altLang="en-US" sz="2400" dirty="0" smtClean="0">
                <a:latin typeface="DengXian" charset="-122"/>
                <a:ea typeface="DengXian" charset="-122"/>
                <a:cs typeface="DengXian" charset="-122"/>
              </a:rPr>
              <a:t>常用分布式事务解决方案</a:t>
            </a:r>
            <a:endParaRPr lang="zh-CN" altLang="en-US" sz="2400" dirty="0">
              <a:latin typeface="DengXian" charset="-122"/>
              <a:ea typeface="DengXian" charset="-122"/>
              <a:cs typeface="DengXian" charset="-122"/>
            </a:endParaRPr>
          </a:p>
        </p:txBody>
      </p:sp>
      <p:graphicFrame>
        <p:nvGraphicFramePr>
          <p:cNvPr id="2" name="表格 1"/>
          <p:cNvGraphicFramePr>
            <a:graphicFrameLocks noGrp="1"/>
          </p:cNvGraphicFramePr>
          <p:nvPr>
            <p:extLst>
              <p:ext uri="{D42A27DB-BD31-4B8C-83A1-F6EECF244321}">
                <p14:modId xmlns:p14="http://schemas.microsoft.com/office/powerpoint/2010/main" val="1334256098"/>
              </p:ext>
            </p:extLst>
          </p:nvPr>
        </p:nvGraphicFramePr>
        <p:xfrm>
          <a:off x="1984917" y="2025929"/>
          <a:ext cx="7159156" cy="1796709"/>
        </p:xfrm>
        <a:graphic>
          <a:graphicData uri="http://schemas.openxmlformats.org/drawingml/2006/table">
            <a:tbl>
              <a:tblPr firstRow="1" bandRow="1">
                <a:tableStyleId>{5C22544A-7EE6-4342-B048-85BDC9FD1C3A}</a:tableStyleId>
              </a:tblPr>
              <a:tblGrid>
                <a:gridCol w="3579578"/>
                <a:gridCol w="3579578"/>
              </a:tblGrid>
              <a:tr h="572305">
                <a:tc>
                  <a:txBody>
                    <a:bodyPr/>
                    <a:lstStyle/>
                    <a:p>
                      <a:r>
                        <a:rPr lang="zh-CN" altLang="en-US" dirty="0" smtClean="0"/>
                        <a:t>全局性事务</a:t>
                      </a:r>
                      <a:endParaRPr lang="zh-CN" altLang="en-US" dirty="0"/>
                    </a:p>
                  </a:txBody>
                  <a:tcPr/>
                </a:tc>
                <a:tc>
                  <a:txBody>
                    <a:bodyPr/>
                    <a:lstStyle/>
                    <a:p>
                      <a:r>
                        <a:rPr lang="zh-CN" altLang="en-US" dirty="0" smtClean="0"/>
                        <a:t>最终一致性</a:t>
                      </a:r>
                      <a:r>
                        <a:rPr lang="en-US" altLang="zh-CN" dirty="0" smtClean="0"/>
                        <a:t>(</a:t>
                      </a:r>
                      <a:r>
                        <a:rPr lang="zh-CN" altLang="en-US" dirty="0" smtClean="0"/>
                        <a:t>柔性</a:t>
                      </a:r>
                      <a:r>
                        <a:rPr lang="en-US" altLang="zh-CN" dirty="0" smtClean="0"/>
                        <a:t>)</a:t>
                      </a:r>
                      <a:endParaRPr lang="zh-CN" altLang="en-US" dirty="0"/>
                    </a:p>
                  </a:txBody>
                  <a:tcPr/>
                </a:tc>
              </a:tr>
              <a:tr h="468351">
                <a:tc>
                  <a:txBody>
                    <a:bodyPr/>
                    <a:lstStyle/>
                    <a:p>
                      <a:r>
                        <a:rPr lang="en-US" altLang="zh-CN" dirty="0" smtClean="0"/>
                        <a:t>2PC</a:t>
                      </a:r>
                    </a:p>
                  </a:txBody>
                  <a:tcPr/>
                </a:tc>
                <a:tc>
                  <a:txBody>
                    <a:bodyPr/>
                    <a:lstStyle/>
                    <a:p>
                      <a:r>
                        <a:rPr lang="en-US" altLang="zh-CN" dirty="0" smtClean="0"/>
                        <a:t>TCC</a:t>
                      </a:r>
                      <a:endParaRPr lang="zh-CN" altLang="en-US" dirty="0"/>
                    </a:p>
                  </a:txBody>
                  <a:tcPr/>
                </a:tc>
              </a:tr>
              <a:tr h="390293">
                <a:tc>
                  <a:txBody>
                    <a:bodyPr/>
                    <a:lstStyle/>
                    <a:p>
                      <a:r>
                        <a:rPr lang="en-US" altLang="zh-CN" dirty="0" smtClean="0"/>
                        <a:t>3PC</a:t>
                      </a:r>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800" b="0" i="0" kern="1200" dirty="0" smtClean="0">
                          <a:solidFill>
                            <a:schemeClr val="dk1"/>
                          </a:solidFill>
                          <a:effectLst/>
                          <a:latin typeface="+mn-lt"/>
                          <a:ea typeface="+mn-ea"/>
                          <a:cs typeface="+mn-cs"/>
                        </a:rPr>
                        <a:t>消息最大努力重试</a:t>
                      </a:r>
                    </a:p>
                  </a:txBody>
                  <a:tcPr/>
                </a:tc>
              </a:tr>
              <a:tr h="0">
                <a:tc>
                  <a:txBody>
                    <a:bodyPr/>
                    <a:lstStyle/>
                    <a:p>
                      <a:r>
                        <a:rPr lang="zh-CN" altLang="en-US" dirty="0" smtClean="0"/>
                        <a:t>支付宝</a:t>
                      </a:r>
                      <a:r>
                        <a:rPr lang="en-US" altLang="zh-CN" dirty="0" smtClean="0"/>
                        <a:t>DTS</a:t>
                      </a:r>
                    </a:p>
                  </a:txBody>
                  <a:tcPr/>
                </a:tc>
                <a:tc>
                  <a:txBody>
                    <a:bodyPr/>
                    <a:lstStyle/>
                    <a:p>
                      <a:r>
                        <a:rPr lang="zh-CN" altLang="en-US" dirty="0" smtClean="0"/>
                        <a:t>基于可靠消息服务</a:t>
                      </a:r>
                      <a:endParaRPr lang="zh-CN" altLang="en-US" dirty="0"/>
                    </a:p>
                  </a:txBody>
                  <a:tcPr/>
                </a:tc>
              </a:tr>
            </a:tbl>
          </a:graphicData>
        </a:graphic>
      </p:graphicFrame>
    </p:spTree>
    <p:extLst>
      <p:ext uri="{BB962C8B-B14F-4D97-AF65-F5344CB8AC3E}">
        <p14:creationId xmlns:p14="http://schemas.microsoft.com/office/powerpoint/2010/main" val="263844873"/>
      </p:ext>
    </p:extLst>
  </p:cSld>
  <p:clrMapOvr>
    <a:masterClrMapping/>
  </p:clrMapOvr>
  <mc:AlternateContent xmlns:mc="http://schemas.openxmlformats.org/markup-compatibility/2006" xmlns:p14="http://schemas.microsoft.com/office/powerpoint/2010/main">
    <mc:Choice Requires="p14">
      <p:transition p14:dur="0" advTm="30"/>
    </mc:Choice>
    <mc:Fallback xmlns="">
      <p:transition advTm="3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33"/>
                                        </p:tgtEl>
                                        <p:attrNameLst>
                                          <p:attrName>style.visibility</p:attrName>
                                        </p:attrNameLst>
                                      </p:cBhvr>
                                      <p:to>
                                        <p:strVal val="visible"/>
                                      </p:to>
                                    </p:set>
                                    <p:anim calcmode="lin" valueType="num">
                                      <p:cBhvr>
                                        <p:cTn id="7" dur="500" fill="hold"/>
                                        <p:tgtEl>
                                          <p:spTgt spid="33"/>
                                        </p:tgtEl>
                                        <p:attrNameLst>
                                          <p:attrName>ppt_w</p:attrName>
                                        </p:attrNameLst>
                                      </p:cBhvr>
                                      <p:tavLst>
                                        <p:tav tm="0">
                                          <p:val>
                                            <p:fltVal val="0"/>
                                          </p:val>
                                        </p:tav>
                                        <p:tav tm="100000">
                                          <p:val>
                                            <p:strVal val="#ppt_w"/>
                                          </p:val>
                                        </p:tav>
                                      </p:tavLst>
                                    </p:anim>
                                    <p:anim calcmode="lin" valueType="num">
                                      <p:cBhvr>
                                        <p:cTn id="8" dur="500" fill="hold"/>
                                        <p:tgtEl>
                                          <p:spTgt spid="33"/>
                                        </p:tgtEl>
                                        <p:attrNameLst>
                                          <p:attrName>ppt_h</p:attrName>
                                        </p:attrNameLst>
                                      </p:cBhvr>
                                      <p:tavLst>
                                        <p:tav tm="0">
                                          <p:val>
                                            <p:fltVal val="0"/>
                                          </p:val>
                                        </p:tav>
                                        <p:tav tm="100000">
                                          <p:val>
                                            <p:strVal val="#ppt_h"/>
                                          </p:val>
                                        </p:tav>
                                      </p:tavLst>
                                    </p:anim>
                                    <p:animEffect transition="in" filter="fade">
                                      <p:cBhvr>
                                        <p:cTn id="9"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746672" y="746838"/>
            <a:ext cx="556701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2PC:</a:t>
            </a:r>
            <a:r>
              <a:rPr lang="zh-CN" altLang="en-US" sz="2400" dirty="0" smtClean="0">
                <a:latin typeface="迷你简汉真广标"/>
                <a:ea typeface="迷你简汉真广标"/>
                <a:cs typeface="迷你简汉真广标"/>
              </a:rPr>
              <a:t> 全局性事务  </a:t>
            </a:r>
            <a:r>
              <a:rPr lang="en-US" altLang="zh-CN" sz="2400" dirty="0" smtClean="0">
                <a:latin typeface="迷你简汉真广标"/>
                <a:ea typeface="迷你简汉真广标"/>
                <a:cs typeface="迷你简汉真广标"/>
              </a:rPr>
              <a:t>XA</a:t>
            </a:r>
            <a:r>
              <a:rPr lang="zh-CN" altLang="en-US" sz="2400" dirty="0" smtClean="0">
                <a:latin typeface="迷你简汉真广标"/>
                <a:ea typeface="迷你简汉真广标"/>
                <a:cs typeface="迷你简汉真广标"/>
              </a:rPr>
              <a:t> </a:t>
            </a:r>
            <a:r>
              <a:rPr lang="en-US" altLang="zh-CN" sz="2400" dirty="0" smtClean="0">
                <a:latin typeface="迷你简汉真广标"/>
                <a:ea typeface="迷你简汉真广标"/>
                <a:cs typeface="迷你简汉真广标"/>
              </a:rPr>
              <a:t>Transaction</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892929" y="605786"/>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AutoShape 2" descr="https://upload-images.jianshu.io/upload_images/11349666-06b97c49e1c68a6a.png?imageMogr2/auto-orient/strip%7CimageView2/2/w/642/format/webp"/>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4" name="图片 3"/>
          <p:cNvPicPr>
            <a:picLocks noChangeAspect="1"/>
          </p:cNvPicPr>
          <p:nvPr/>
        </p:nvPicPr>
        <p:blipFill>
          <a:blip r:embed="rId3"/>
          <a:stretch>
            <a:fillRect/>
          </a:stretch>
        </p:blipFill>
        <p:spPr>
          <a:xfrm>
            <a:off x="195261" y="1884993"/>
            <a:ext cx="6976679" cy="4135827"/>
          </a:xfrm>
          <a:prstGeom prst="rect">
            <a:avLst/>
          </a:prstGeom>
        </p:spPr>
      </p:pic>
      <p:sp>
        <p:nvSpPr>
          <p:cNvPr id="5" name="矩形 4"/>
          <p:cNvSpPr/>
          <p:nvPr/>
        </p:nvSpPr>
        <p:spPr>
          <a:xfrm>
            <a:off x="7709086" y="2363366"/>
            <a:ext cx="3815255" cy="2862322"/>
          </a:xfrm>
          <a:prstGeom prst="rect">
            <a:avLst/>
          </a:prstGeom>
        </p:spPr>
        <p:txBody>
          <a:bodyPr wrap="square">
            <a:spAutoFit/>
          </a:bodyPr>
          <a:lstStyle/>
          <a:p>
            <a:r>
              <a:rPr lang="zh-CN" altLang="en-US" dirty="0" smtClean="0">
                <a:solidFill>
                  <a:srgbClr val="333333"/>
                </a:solidFill>
                <a:latin typeface="-apple-system" charset="0"/>
              </a:rPr>
              <a:t>模块组成</a:t>
            </a:r>
            <a:r>
              <a:rPr lang="en-US" altLang="zh-CN" dirty="0" smtClean="0">
                <a:solidFill>
                  <a:srgbClr val="333333"/>
                </a:solidFill>
                <a:latin typeface="-apple-system" charset="0"/>
              </a:rPr>
              <a:t>:</a:t>
            </a:r>
          </a:p>
          <a:p>
            <a:pPr>
              <a:buFont typeface="Arial" charset="0"/>
              <a:buChar char="•"/>
            </a:pPr>
            <a:endParaRPr lang="en-US" altLang="zh-CN" dirty="0">
              <a:solidFill>
                <a:srgbClr val="333333"/>
              </a:solidFill>
              <a:latin typeface="-apple-system" charset="0"/>
            </a:endParaRPr>
          </a:p>
          <a:p>
            <a:pPr>
              <a:buFont typeface="Arial" charset="0"/>
              <a:buChar char="•"/>
            </a:pPr>
            <a:r>
              <a:rPr lang="zh-CN" altLang="en-US" dirty="0" smtClean="0">
                <a:solidFill>
                  <a:srgbClr val="333333"/>
                </a:solidFill>
                <a:latin typeface="-apple-system" charset="0"/>
              </a:rPr>
              <a:t>资源</a:t>
            </a:r>
            <a:r>
              <a:rPr lang="zh-CN" altLang="en-US" dirty="0">
                <a:solidFill>
                  <a:srgbClr val="333333"/>
                </a:solidFill>
                <a:latin typeface="-apple-system" charset="0"/>
              </a:rPr>
              <a:t>管理器：提供访问事务资源的方法，通常一个数据库就是一个资源管理器。</a:t>
            </a:r>
          </a:p>
          <a:p>
            <a:pPr>
              <a:buFont typeface="Arial" charset="0"/>
              <a:buChar char="•"/>
            </a:pPr>
            <a:r>
              <a:rPr lang="zh-CN" altLang="en-US" dirty="0">
                <a:solidFill>
                  <a:srgbClr val="333333"/>
                </a:solidFill>
                <a:latin typeface="-apple-system" charset="0"/>
              </a:rPr>
              <a:t>事务管理器：协调参与全局事务中的各个事务。需要和参与全局事务中的资源管理器进行通信。</a:t>
            </a:r>
          </a:p>
          <a:p>
            <a:pPr>
              <a:buFont typeface="Arial" charset="0"/>
              <a:buChar char="•"/>
            </a:pPr>
            <a:r>
              <a:rPr lang="zh-CN" altLang="en-US" dirty="0">
                <a:solidFill>
                  <a:srgbClr val="333333"/>
                </a:solidFill>
                <a:latin typeface="-apple-system" charset="0"/>
              </a:rPr>
              <a:t>应用程序：定义事务的边界，指定全局事务中的操作。</a:t>
            </a:r>
            <a:endParaRPr lang="zh-CN" altLang="en-US" b="0" i="0" dirty="0">
              <a:solidFill>
                <a:srgbClr val="333333"/>
              </a:solidFill>
              <a:effectLst/>
              <a:latin typeface="-apple-system" charset="0"/>
            </a:endParaRPr>
          </a:p>
        </p:txBody>
      </p:sp>
    </p:spTree>
    <p:extLst>
      <p:ext uri="{BB962C8B-B14F-4D97-AF65-F5344CB8AC3E}">
        <p14:creationId xmlns:p14="http://schemas.microsoft.com/office/powerpoint/2010/main" val="620298393"/>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746672" y="746838"/>
            <a:ext cx="442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2PC:</a:t>
            </a:r>
            <a:r>
              <a:rPr lang="zh-CN" altLang="en-US" sz="2400" dirty="0" smtClean="0">
                <a:latin typeface="迷你简汉真广标"/>
                <a:ea typeface="迷你简汉真广标"/>
                <a:cs typeface="迷你简汉真广标"/>
              </a:rPr>
              <a:t>流程</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892929" y="605786"/>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AutoShape 2" descr="https://upload-images.jianshu.io/upload_images/11349666-06b97c49e1c68a6a.png?imageMogr2/auto-orient/strip%7CimageView2/2/w/642/format/webp"/>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pic>
        <p:nvPicPr>
          <p:cNvPr id="3" name="图片 2"/>
          <p:cNvPicPr>
            <a:picLocks noChangeAspect="1"/>
          </p:cNvPicPr>
          <p:nvPr/>
        </p:nvPicPr>
        <p:blipFill>
          <a:blip r:embed="rId3"/>
          <a:stretch>
            <a:fillRect/>
          </a:stretch>
        </p:blipFill>
        <p:spPr>
          <a:xfrm>
            <a:off x="368484" y="2223317"/>
            <a:ext cx="5859320" cy="3795547"/>
          </a:xfrm>
          <a:prstGeom prst="rect">
            <a:avLst/>
          </a:prstGeom>
        </p:spPr>
      </p:pic>
      <p:sp>
        <p:nvSpPr>
          <p:cNvPr id="11" name="文本框 10"/>
          <p:cNvSpPr txBox="1"/>
          <p:nvPr/>
        </p:nvSpPr>
        <p:spPr>
          <a:xfrm>
            <a:off x="6627041" y="2346023"/>
            <a:ext cx="5917379" cy="2585323"/>
          </a:xfrm>
          <a:prstGeom prst="rect">
            <a:avLst/>
          </a:prstGeom>
          <a:noFill/>
        </p:spPr>
        <p:txBody>
          <a:bodyPr wrap="square" rtlCol="0">
            <a:spAutoFit/>
          </a:bodyPr>
          <a:lstStyle/>
          <a:p>
            <a:pPr marL="342900" indent="-342900">
              <a:buAutoNum type="arabicPeriod"/>
            </a:pPr>
            <a:r>
              <a:rPr lang="zh-CN" altLang="en-US" b="1" dirty="0" smtClean="0"/>
              <a:t>准备</a:t>
            </a:r>
            <a:r>
              <a:rPr lang="zh-CN" altLang="en-US" b="1" dirty="0"/>
              <a:t>阶段</a:t>
            </a:r>
            <a:r>
              <a:rPr lang="zh-CN" altLang="en-US" dirty="0" smtClean="0"/>
              <a:t>：轮询</a:t>
            </a:r>
            <a:r>
              <a:rPr lang="en-US" altLang="zh-CN" dirty="0" smtClean="0"/>
              <a:t>+</a:t>
            </a:r>
            <a:r>
              <a:rPr lang="zh-CN" altLang="en-US" dirty="0" smtClean="0"/>
              <a:t>执行本地事务</a:t>
            </a:r>
            <a:r>
              <a:rPr lang="en-US" altLang="zh-CN" dirty="0" smtClean="0"/>
              <a:t>,</a:t>
            </a:r>
            <a:r>
              <a:rPr lang="zh-CN" altLang="en-US" dirty="0" smtClean="0"/>
              <a:t> 但不提交</a:t>
            </a:r>
            <a:endParaRPr lang="en-US" altLang="zh-CN" dirty="0" smtClean="0"/>
          </a:p>
          <a:p>
            <a:pPr marL="342900" indent="-342900">
              <a:buAutoNum type="arabicPeriod"/>
            </a:pPr>
            <a:endParaRPr lang="en-US" altLang="zh-CN" dirty="0" smtClean="0"/>
          </a:p>
          <a:p>
            <a:pPr marL="342900" indent="-342900">
              <a:buAutoNum type="arabicPeriod"/>
            </a:pPr>
            <a:r>
              <a:rPr lang="zh-CN" altLang="en-US" b="1" dirty="0" smtClean="0"/>
              <a:t>提交</a:t>
            </a:r>
            <a:r>
              <a:rPr lang="zh-CN" altLang="en-US" b="1" dirty="0"/>
              <a:t>阶段</a:t>
            </a:r>
            <a:r>
              <a:rPr lang="zh-CN" altLang="en-US" dirty="0" smtClean="0"/>
              <a:t>：全部提交或者全部回滚</a:t>
            </a:r>
            <a:endParaRPr lang="en-US" altLang="zh-CN" dirty="0" smtClean="0"/>
          </a:p>
          <a:p>
            <a:pPr marL="342900" indent="-342900">
              <a:buAutoNum type="arabicPeriod"/>
            </a:pPr>
            <a:endParaRPr lang="en-US" altLang="zh-CN" dirty="0"/>
          </a:p>
          <a:p>
            <a:pPr marL="342900" indent="-342900">
              <a:buAutoNum type="arabicPeriod"/>
            </a:pPr>
            <a:endParaRPr lang="en-US" altLang="zh-CN" dirty="0" smtClean="0"/>
          </a:p>
          <a:p>
            <a:r>
              <a:rPr lang="zh-CN" altLang="en-US" dirty="0" smtClean="0"/>
              <a:t>可以</a:t>
            </a:r>
            <a:r>
              <a:rPr lang="zh-CN" altLang="en-US" dirty="0"/>
              <a:t>看出，二阶段提交这么做的就是让前面都完成了准备工作，才能提交整个事务，若中间由某一环节出现问题，则整个事务回滚。</a:t>
            </a:r>
          </a:p>
          <a:p>
            <a:endParaRPr lang="en-US" altLang="zh-CN" dirty="0"/>
          </a:p>
        </p:txBody>
      </p:sp>
    </p:spTree>
    <p:extLst>
      <p:ext uri="{BB962C8B-B14F-4D97-AF65-F5344CB8AC3E}">
        <p14:creationId xmlns:p14="http://schemas.microsoft.com/office/powerpoint/2010/main" val="1404614817"/>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746672" y="746838"/>
            <a:ext cx="442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2PC:</a:t>
            </a:r>
            <a:r>
              <a:rPr lang="zh-CN" altLang="en-US" sz="2400" dirty="0" smtClean="0">
                <a:latin typeface="迷你简汉真广标"/>
                <a:ea typeface="迷你简汉真广标"/>
                <a:cs typeface="迷你简汉真广标"/>
              </a:rPr>
              <a:t>优缺点</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892929" y="605786"/>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AutoShape 2" descr="https://upload-images.jianshu.io/upload_images/11349666-06b97c49e1c68a6a.png?imageMogr2/auto-orient/strip%7CimageView2/2/w/642/format/webp"/>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文本框 10"/>
          <p:cNvSpPr txBox="1"/>
          <p:nvPr/>
        </p:nvSpPr>
        <p:spPr>
          <a:xfrm>
            <a:off x="1537439" y="2223317"/>
            <a:ext cx="5917379" cy="3416320"/>
          </a:xfrm>
          <a:prstGeom prst="rect">
            <a:avLst/>
          </a:prstGeom>
          <a:noFill/>
        </p:spPr>
        <p:txBody>
          <a:bodyPr wrap="square" rtlCol="0">
            <a:spAutoFit/>
          </a:bodyPr>
          <a:lstStyle/>
          <a:p>
            <a:r>
              <a:rPr lang="zh-CN" altLang="en-US" dirty="0"/>
              <a:t>优点： </a:t>
            </a:r>
          </a:p>
          <a:p>
            <a:r>
              <a:rPr lang="zh-CN" altLang="en-US" dirty="0"/>
              <a:t>尽量保证了数据的强一致，实现成本较低，在各大主流数据库都有自己实现，对于 </a:t>
            </a:r>
            <a:r>
              <a:rPr lang="en-US" altLang="zh-CN" dirty="0"/>
              <a:t>MySQL </a:t>
            </a:r>
            <a:r>
              <a:rPr lang="zh-CN" altLang="en-US" dirty="0"/>
              <a:t>是从 </a:t>
            </a:r>
            <a:r>
              <a:rPr lang="nb-NO" altLang="zh-CN" dirty="0"/>
              <a:t>5.0.3</a:t>
            </a:r>
            <a:r>
              <a:rPr lang="en-US" altLang="zh-CN" dirty="0" smtClean="0"/>
              <a:t> </a:t>
            </a:r>
            <a:r>
              <a:rPr lang="zh-CN" altLang="en-US" dirty="0"/>
              <a:t>开始支持。</a:t>
            </a:r>
          </a:p>
          <a:p>
            <a:endParaRPr lang="zh-CN" altLang="en-US" dirty="0"/>
          </a:p>
          <a:p>
            <a:r>
              <a:rPr lang="zh-CN" altLang="en-US" dirty="0"/>
              <a:t>缺点：</a:t>
            </a:r>
          </a:p>
          <a:p>
            <a:pPr marL="285750" indent="-285750">
              <a:buFont typeface="Arial" charset="0"/>
              <a:buChar char="•"/>
            </a:pPr>
            <a:r>
              <a:rPr lang="zh-CN" altLang="en-US" b="1" dirty="0"/>
              <a:t>单点</a:t>
            </a:r>
            <a:r>
              <a:rPr lang="zh-CN" altLang="en-US" b="1" dirty="0" smtClean="0"/>
              <a:t>问题</a:t>
            </a:r>
            <a:endParaRPr lang="en-US" altLang="zh-CN" b="1" dirty="0" smtClean="0"/>
          </a:p>
          <a:p>
            <a:pPr marL="285750" indent="-285750">
              <a:buFont typeface="Arial" charset="0"/>
              <a:buChar char="•"/>
            </a:pPr>
            <a:r>
              <a:rPr lang="zh-CN" altLang="en-US" b="1" dirty="0" smtClean="0"/>
              <a:t>同步阻塞</a:t>
            </a:r>
            <a:endParaRPr lang="en-US" altLang="zh-CN" b="1" dirty="0" smtClean="0"/>
          </a:p>
          <a:p>
            <a:pPr marL="285750" indent="-285750">
              <a:buFont typeface="Arial" charset="0"/>
              <a:buChar char="•"/>
            </a:pPr>
            <a:r>
              <a:rPr lang="zh-CN" altLang="en-US" b="1" dirty="0" smtClean="0"/>
              <a:t>数据</a:t>
            </a:r>
            <a:r>
              <a:rPr lang="zh-CN" altLang="en-US" b="1" dirty="0"/>
              <a:t>不</a:t>
            </a:r>
            <a:r>
              <a:rPr lang="zh-CN" altLang="en-US" b="1" dirty="0" smtClean="0"/>
              <a:t>一致</a:t>
            </a:r>
            <a:endParaRPr lang="en-US" altLang="zh-CN" b="1" dirty="0" smtClean="0"/>
          </a:p>
          <a:p>
            <a:endParaRPr lang="en-US" altLang="zh-CN" b="1" dirty="0"/>
          </a:p>
          <a:p>
            <a:r>
              <a:rPr lang="zh-CN" altLang="en-US" dirty="0" smtClean="0"/>
              <a:t>总的来说，</a:t>
            </a:r>
            <a:r>
              <a:rPr lang="en-US" altLang="zh-CN" dirty="0" smtClean="0"/>
              <a:t>XA </a:t>
            </a:r>
            <a:r>
              <a:rPr lang="zh-CN" altLang="en-US" dirty="0" smtClean="0"/>
              <a:t>协议比较简单，成本较低，但是其单点问题，以及不能支持高并发</a:t>
            </a:r>
            <a:r>
              <a:rPr lang="en-US" altLang="zh-CN" dirty="0" smtClean="0"/>
              <a:t>(</a:t>
            </a:r>
            <a:r>
              <a:rPr lang="zh-CN" altLang="en-US" dirty="0" smtClean="0"/>
              <a:t>由于同步阻塞</a:t>
            </a:r>
            <a:r>
              <a:rPr lang="en-US" altLang="zh-CN" dirty="0" smtClean="0"/>
              <a:t>)</a:t>
            </a:r>
            <a:r>
              <a:rPr lang="zh-CN" altLang="en-US" dirty="0" smtClean="0"/>
              <a:t>依然是其最大的弱点。</a:t>
            </a:r>
            <a:endParaRPr lang="zh-CN" altLang="en-US" dirty="0"/>
          </a:p>
        </p:txBody>
      </p:sp>
    </p:spTree>
    <p:extLst>
      <p:ext uri="{BB962C8B-B14F-4D97-AF65-F5344CB8AC3E}">
        <p14:creationId xmlns:p14="http://schemas.microsoft.com/office/powerpoint/2010/main" val="47594473"/>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矩形 5">
            <a:extLst>
              <a:ext uri="{FF2B5EF4-FFF2-40B4-BE49-F238E27FC236}">
                <a16:creationId xmlns:a16="http://schemas.microsoft.com/office/drawing/2014/main" xmlns="" id="{7258486D-FEB6-44F2-9A27-6073671078A6}"/>
              </a:ext>
            </a:extLst>
          </p:cNvPr>
          <p:cNvSpPr/>
          <p:nvPr/>
        </p:nvSpPr>
        <p:spPr>
          <a:xfrm rot="1451767">
            <a:off x="9171055" y="5162308"/>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6" name="矩形 5">
            <a:extLst>
              <a:ext uri="{FF2B5EF4-FFF2-40B4-BE49-F238E27FC236}">
                <a16:creationId xmlns:a16="http://schemas.microsoft.com/office/drawing/2014/main" xmlns="" id="{2FB5F138-3CE1-4659-8BD8-9D65C4643ED8}"/>
              </a:ext>
            </a:extLst>
          </p:cNvPr>
          <p:cNvSpPr/>
          <p:nvPr/>
        </p:nvSpPr>
        <p:spPr>
          <a:xfrm rot="1451767">
            <a:off x="9873972" y="3611907"/>
            <a:ext cx="8401954" cy="3582258"/>
          </a:xfrm>
          <a:custGeom>
            <a:avLst/>
            <a:gdLst>
              <a:gd name="connsiteX0" fmla="*/ 0 w 8522335"/>
              <a:gd name="connsiteY0" fmla="*/ 0 h 4252065"/>
              <a:gd name="connsiteX1" fmla="*/ 8522335 w 8522335"/>
              <a:gd name="connsiteY1" fmla="*/ 0 h 4252065"/>
              <a:gd name="connsiteX2" fmla="*/ 8522335 w 8522335"/>
              <a:gd name="connsiteY2" fmla="*/ 4252065 h 4252065"/>
              <a:gd name="connsiteX3" fmla="*/ 0 w 8522335"/>
              <a:gd name="connsiteY3" fmla="*/ 4252065 h 4252065"/>
              <a:gd name="connsiteX4" fmla="*/ 0 w 8522335"/>
              <a:gd name="connsiteY4" fmla="*/ 0 h 4252065"/>
              <a:gd name="connsiteX0" fmla="*/ 0 w 8522335"/>
              <a:gd name="connsiteY0" fmla="*/ 0 h 4680902"/>
              <a:gd name="connsiteX1" fmla="*/ 8522335 w 8522335"/>
              <a:gd name="connsiteY1" fmla="*/ 0 h 4680902"/>
              <a:gd name="connsiteX2" fmla="*/ 8522335 w 8522335"/>
              <a:gd name="connsiteY2" fmla="*/ 4252065 h 4680902"/>
              <a:gd name="connsiteX3" fmla="*/ 2104617 w 8522335"/>
              <a:gd name="connsiteY3" fmla="*/ 4680902 h 4680902"/>
              <a:gd name="connsiteX4" fmla="*/ 0 w 8522335"/>
              <a:gd name="connsiteY4" fmla="*/ 0 h 4680902"/>
              <a:gd name="connsiteX0" fmla="*/ 0 w 8522335"/>
              <a:gd name="connsiteY0" fmla="*/ 0 h 4252065"/>
              <a:gd name="connsiteX1" fmla="*/ 8522335 w 8522335"/>
              <a:gd name="connsiteY1" fmla="*/ 0 h 4252065"/>
              <a:gd name="connsiteX2" fmla="*/ 8522335 w 8522335"/>
              <a:gd name="connsiteY2" fmla="*/ 4252065 h 4252065"/>
              <a:gd name="connsiteX3" fmla="*/ 773198 w 8522335"/>
              <a:gd name="connsiteY3" fmla="*/ 2412662 h 4252065"/>
              <a:gd name="connsiteX4" fmla="*/ 0 w 8522335"/>
              <a:gd name="connsiteY4" fmla="*/ 0 h 4252065"/>
              <a:gd name="connsiteX0" fmla="*/ 0 w 8401954"/>
              <a:gd name="connsiteY0" fmla="*/ 0 h 4317254"/>
              <a:gd name="connsiteX1" fmla="*/ 8401954 w 8401954"/>
              <a:gd name="connsiteY1" fmla="*/ 65189 h 4317254"/>
              <a:gd name="connsiteX2" fmla="*/ 8401954 w 8401954"/>
              <a:gd name="connsiteY2" fmla="*/ 4317254 h 4317254"/>
              <a:gd name="connsiteX3" fmla="*/ 652817 w 8401954"/>
              <a:gd name="connsiteY3" fmla="*/ 2477851 h 4317254"/>
              <a:gd name="connsiteX4" fmla="*/ 0 w 8401954"/>
              <a:gd name="connsiteY4" fmla="*/ 0 h 431725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401954" h="4317254">
                <a:moveTo>
                  <a:pt x="0" y="0"/>
                </a:moveTo>
                <a:lnTo>
                  <a:pt x="8401954" y="65189"/>
                </a:lnTo>
                <a:lnTo>
                  <a:pt x="8401954" y="4317254"/>
                </a:lnTo>
                <a:lnTo>
                  <a:pt x="652817" y="2477851"/>
                </a:lnTo>
                <a:lnTo>
                  <a:pt x="0" y="0"/>
                </a:lnTo>
                <a:close/>
              </a:path>
            </a:pathLst>
          </a:cu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9" name="矩形 1">
            <a:extLst>
              <a:ext uri="{FF2B5EF4-FFF2-40B4-BE49-F238E27FC236}">
                <a16:creationId xmlns:a16="http://schemas.microsoft.com/office/drawing/2014/main" xmlns="" id="{4D983ADD-5777-45C5-B372-F6820B27CD66}"/>
              </a:ext>
            </a:extLst>
          </p:cNvPr>
          <p:cNvSpPr>
            <a:spLocks noChangeArrowheads="1"/>
          </p:cNvSpPr>
          <p:nvPr/>
        </p:nvSpPr>
        <p:spPr bwMode="auto">
          <a:xfrm>
            <a:off x="2746672" y="746838"/>
            <a:ext cx="4420201"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anose="020B0604020202020204" pitchFamily="34" charset="0"/>
                <a:ea typeface="宋体" panose="02010600030101010101" pitchFamily="2" charset="-122"/>
              </a:defRPr>
            </a:lvl1pPr>
            <a:lvl2pPr marL="742950" indent="-285750" eaLnBrk="0" hangingPunct="0">
              <a:defRPr>
                <a:solidFill>
                  <a:schemeClr val="tx1"/>
                </a:solidFill>
                <a:latin typeface="Arial" panose="020B0604020202020204" pitchFamily="34" charset="0"/>
                <a:ea typeface="宋体" panose="02010600030101010101" pitchFamily="2" charset="-122"/>
              </a:defRPr>
            </a:lvl2pPr>
            <a:lvl3pPr marL="1143000" indent="-228600" eaLnBrk="0" hangingPunct="0">
              <a:defRPr>
                <a:solidFill>
                  <a:schemeClr val="tx1"/>
                </a:solidFill>
                <a:latin typeface="Arial" panose="020B0604020202020204" pitchFamily="34" charset="0"/>
                <a:ea typeface="宋体" panose="02010600030101010101" pitchFamily="2" charset="-122"/>
              </a:defRPr>
            </a:lvl3pPr>
            <a:lvl4pPr marL="1600200" indent="-228600" eaLnBrk="0" hangingPunct="0">
              <a:defRPr>
                <a:solidFill>
                  <a:schemeClr val="tx1"/>
                </a:solidFill>
                <a:latin typeface="Arial" panose="020B0604020202020204" pitchFamily="34" charset="0"/>
                <a:ea typeface="宋体" panose="02010600030101010101" pitchFamily="2" charset="-122"/>
              </a:defRPr>
            </a:lvl4pPr>
            <a:lvl5pPr marL="2057400" indent="-228600" eaLnBrk="0" hangingPunct="0">
              <a:defRPr>
                <a:solidFill>
                  <a:schemeClr val="tx1"/>
                </a:solidFill>
                <a:latin typeface="Arial" panose="020B060402020202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Arial" panose="020B0604020202020204" pitchFamily="34" charset="0"/>
                <a:ea typeface="宋体" panose="02010600030101010101" pitchFamily="2" charset="-122"/>
              </a:defRPr>
            </a:lvl9pPr>
          </a:lstStyle>
          <a:p>
            <a:pPr eaLnBrk="1" hangingPunct="1"/>
            <a:r>
              <a:rPr lang="en-US" altLang="zh-CN" sz="2400" dirty="0" smtClean="0">
                <a:latin typeface="迷你简汉真广标"/>
                <a:ea typeface="迷你简汉真广标"/>
                <a:cs typeface="迷你简汉真广标"/>
              </a:rPr>
              <a:t>3PC:</a:t>
            </a:r>
            <a:r>
              <a:rPr lang="zh-CN" altLang="en-US" sz="2400" dirty="0" smtClean="0">
                <a:latin typeface="迷你简汉真广标"/>
                <a:ea typeface="迷你简汉真广标"/>
                <a:cs typeface="迷你简汉真广标"/>
              </a:rPr>
              <a:t>对</a:t>
            </a:r>
            <a:r>
              <a:rPr lang="en-US" altLang="zh-CN" sz="2400" dirty="0" smtClean="0">
                <a:latin typeface="迷你简汉真广标"/>
                <a:ea typeface="迷你简汉真广标"/>
                <a:cs typeface="迷你简汉真广标"/>
              </a:rPr>
              <a:t>2PC</a:t>
            </a:r>
            <a:r>
              <a:rPr lang="zh-CN" altLang="en-US" sz="2400" dirty="0" smtClean="0">
                <a:latin typeface="迷你简汉真广标"/>
                <a:ea typeface="迷你简汉真广标"/>
                <a:cs typeface="迷你简汉真广标"/>
              </a:rPr>
              <a:t>的优化</a:t>
            </a:r>
            <a:endParaRPr lang="zh-CN" altLang="en-US" sz="2400" dirty="0">
              <a:latin typeface="迷你简汉真广标"/>
              <a:ea typeface="迷你简汉真广标"/>
              <a:cs typeface="迷你简汉真广标"/>
            </a:endParaRPr>
          </a:p>
        </p:txBody>
      </p:sp>
      <p:grpSp>
        <p:nvGrpSpPr>
          <p:cNvPr id="12" name="组合 11">
            <a:extLst>
              <a:ext uri="{FF2B5EF4-FFF2-40B4-BE49-F238E27FC236}">
                <a16:creationId xmlns:a16="http://schemas.microsoft.com/office/drawing/2014/main" xmlns="" id="{39450A6E-A9BD-4913-9CB3-557DEDFB4A14}"/>
              </a:ext>
            </a:extLst>
          </p:cNvPr>
          <p:cNvGrpSpPr/>
          <p:nvPr/>
        </p:nvGrpSpPr>
        <p:grpSpPr>
          <a:xfrm>
            <a:off x="1892929" y="605786"/>
            <a:ext cx="1700507" cy="1091156"/>
            <a:chOff x="1745241" y="2201394"/>
            <a:chExt cx="5017993" cy="3219871"/>
          </a:xfrm>
        </p:grpSpPr>
        <p:sp>
          <p:nvSpPr>
            <p:cNvPr id="13" name="矩形 12">
              <a:extLst>
                <a:ext uri="{FF2B5EF4-FFF2-40B4-BE49-F238E27FC236}">
                  <a16:creationId xmlns:a16="http://schemas.microsoft.com/office/drawing/2014/main" xmlns="" id="{7821491C-6C28-48C9-8125-4AD46DC8A345}"/>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4" name="六边形 13">
              <a:extLst>
                <a:ext uri="{FF2B5EF4-FFF2-40B4-BE49-F238E27FC236}">
                  <a16:creationId xmlns:a16="http://schemas.microsoft.com/office/drawing/2014/main" xmlns="" id="{E6E144FF-13D7-4BC1-9621-558E94397257}"/>
                </a:ext>
              </a:extLst>
            </p:cNvPr>
            <p:cNvSpPr/>
            <p:nvPr/>
          </p:nvSpPr>
          <p:spPr>
            <a:xfrm rot="5400000">
              <a:off x="1593877" y="2352758"/>
              <a:ext cx="2194773" cy="1892046"/>
            </a:xfrm>
            <a:prstGeom prst="hexagon">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2" name="矩形 21">
            <a:extLst>
              <a:ext uri="{FF2B5EF4-FFF2-40B4-BE49-F238E27FC236}">
                <a16:creationId xmlns:a16="http://schemas.microsoft.com/office/drawing/2014/main" xmlns="" id="{8F445BA0-60B5-4D36-A576-19C69C1B0F52}"/>
              </a:ext>
            </a:extLst>
          </p:cNvPr>
          <p:cNvSpPr/>
          <p:nvPr/>
        </p:nvSpPr>
        <p:spPr>
          <a:xfrm>
            <a:off x="519582" y="479501"/>
            <a:ext cx="831443" cy="1200329"/>
          </a:xfrm>
          <a:prstGeom prst="rect">
            <a:avLst/>
          </a:prstGeom>
        </p:spPr>
        <p:txBody>
          <a:bodyPr wrap="square">
            <a:spAutoFit/>
          </a:bodyPr>
          <a:lstStyle/>
          <a:p>
            <a:r>
              <a:rPr lang="en-US" altLang="zh-CN" sz="2400" dirty="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nvGrpSpPr>
          <p:cNvPr id="23" name="组 22"/>
          <p:cNvGrpSpPr/>
          <p:nvPr/>
        </p:nvGrpSpPr>
        <p:grpSpPr>
          <a:xfrm>
            <a:off x="333171" y="247650"/>
            <a:ext cx="3193901" cy="2049415"/>
            <a:chOff x="333171" y="247650"/>
            <a:chExt cx="3193901" cy="2049415"/>
          </a:xfrm>
        </p:grpSpPr>
        <p:grpSp>
          <p:nvGrpSpPr>
            <p:cNvPr id="24" name="组合 6">
              <a:extLst>
                <a:ext uri="{FF2B5EF4-FFF2-40B4-BE49-F238E27FC236}">
                  <a16:creationId xmlns:a16="http://schemas.microsoft.com/office/drawing/2014/main" xmlns="" id="{24121E2E-4DAB-4814-83E8-E9A7D429C5F7}"/>
                </a:ext>
              </a:extLst>
            </p:cNvPr>
            <p:cNvGrpSpPr/>
            <p:nvPr userDrawn="1"/>
          </p:nvGrpSpPr>
          <p:grpSpPr>
            <a:xfrm>
              <a:off x="333171" y="247650"/>
              <a:ext cx="3193901" cy="2049415"/>
              <a:chOff x="1745241" y="2201394"/>
              <a:chExt cx="5017993" cy="3219871"/>
            </a:xfrm>
          </p:grpSpPr>
          <p:sp>
            <p:nvSpPr>
              <p:cNvPr id="26" name="矩形 25">
                <a:extLst>
                  <a:ext uri="{FF2B5EF4-FFF2-40B4-BE49-F238E27FC236}">
                    <a16:creationId xmlns:a16="http://schemas.microsoft.com/office/drawing/2014/main" xmlns="" id="{B75C142E-259F-4B0A-A31B-536B5890527C}"/>
                  </a:ext>
                </a:extLst>
              </p:cNvPr>
              <p:cNvSpPr/>
              <p:nvPr/>
            </p:nvSpPr>
            <p:spPr>
              <a:xfrm rot="1451767">
                <a:off x="2638553" y="3238839"/>
                <a:ext cx="4124681" cy="2182426"/>
              </a:xfrm>
              <a:prstGeom prst="rect">
                <a:avLst/>
              </a:prstGeom>
              <a:gradFill flip="none" rotWithShape="1">
                <a:gsLst>
                  <a:gs pos="54000">
                    <a:schemeClr val="bg1">
                      <a:lumMod val="65000"/>
                      <a:lumOff val="35000"/>
                      <a:alpha val="0"/>
                    </a:schemeClr>
                  </a:gs>
                  <a:gs pos="0">
                    <a:schemeClr val="accent1">
                      <a:alpha val="54000"/>
                      <a:lumMod val="65000"/>
                      <a:lumOff val="35000"/>
                    </a:schemeClr>
                  </a:gs>
                  <a:gs pos="0">
                    <a:schemeClr val="bg1">
                      <a:lumMod val="75000"/>
                    </a:schemeClr>
                  </a:gs>
                </a:gsLst>
                <a:lin ang="24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7" name="六边形 26">
                <a:extLst>
                  <a:ext uri="{FF2B5EF4-FFF2-40B4-BE49-F238E27FC236}">
                    <a16:creationId xmlns:a16="http://schemas.microsoft.com/office/drawing/2014/main" xmlns="" id="{6664E429-F18F-4E2B-944B-8908F9713E6D}"/>
                  </a:ext>
                </a:extLst>
              </p:cNvPr>
              <p:cNvSpPr/>
              <p:nvPr/>
            </p:nvSpPr>
            <p:spPr>
              <a:xfrm rot="5400000">
                <a:off x="1593877" y="2352758"/>
                <a:ext cx="2194773" cy="1892046"/>
              </a:xfrm>
              <a:prstGeom prst="hexagon">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矩形 24">
              <a:extLst>
                <a:ext uri="{FF2B5EF4-FFF2-40B4-BE49-F238E27FC236}">
                  <a16:creationId xmlns:a16="http://schemas.microsoft.com/office/drawing/2014/main" xmlns="" id="{8F445BA0-60B5-4D36-A576-19C69C1B0F52}"/>
                </a:ext>
              </a:extLst>
            </p:cNvPr>
            <p:cNvSpPr/>
            <p:nvPr userDrawn="1"/>
          </p:nvSpPr>
          <p:spPr>
            <a:xfrm>
              <a:off x="519582" y="479501"/>
              <a:ext cx="1017857" cy="830997"/>
            </a:xfrm>
            <a:prstGeom prst="rect">
              <a:avLst/>
            </a:prstGeom>
          </p:spPr>
          <p:txBody>
            <a:bodyPr wrap="square">
              <a:spAutoFit/>
            </a:bodyPr>
            <a:lstStyle/>
            <a:p>
              <a:r>
                <a:rPr lang="en-US" altLang="zh-CN" sz="2400" smtClean="0">
                  <a:solidFill>
                    <a:schemeClr val="bg1"/>
                  </a:solidFill>
                  <a:latin typeface="微软雅黑" panose="020B0503020204020204" pitchFamily="34" charset="-122"/>
                  <a:ea typeface="微软雅黑" panose="020B0503020204020204" pitchFamily="34" charset="-122"/>
                </a:rPr>
                <a:t>TMC</a:t>
              </a:r>
              <a:r>
                <a:rPr lang="zh-CN" altLang="en-US" sz="2400" dirty="0" smtClean="0">
                  <a:solidFill>
                    <a:schemeClr val="bg1"/>
                  </a:solidFill>
                  <a:latin typeface="微软雅黑" panose="020B0503020204020204" pitchFamily="34" charset="-122"/>
                  <a:ea typeface="微软雅黑" panose="020B0503020204020204" pitchFamily="34" charset="-122"/>
                </a:rPr>
                <a:t>架构</a:t>
              </a:r>
              <a:endParaRPr lang="zh-CN" altLang="en-US" sz="2400" dirty="0">
                <a:solidFill>
                  <a:schemeClr val="bg1"/>
                </a:solidFill>
                <a:latin typeface="微软雅黑" panose="020B0503020204020204" pitchFamily="34" charset="-122"/>
                <a:ea typeface="微软雅黑" panose="020B0503020204020204" pitchFamily="34" charset="-122"/>
              </a:endParaRPr>
            </a:p>
          </p:txBody>
        </p:sp>
      </p:grpSp>
      <p:sp>
        <p:nvSpPr>
          <p:cNvPr id="2" name="AutoShape 2" descr="https://upload-images.jianshu.io/upload_images/11349666-06b97c49e1c68a6a.png?imageMogr2/auto-orient/strip%7CimageView2/2/w/642/format/webp"/>
          <p:cNvSpPr>
            <a:spLocks noChangeAspect="1" noChangeArrowheads="1"/>
          </p:cNvSpPr>
          <p:nvPr/>
        </p:nvSpPr>
        <p:spPr bwMode="auto">
          <a:xfrm>
            <a:off x="0" y="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zh-CN" altLang="en-US"/>
          </a:p>
        </p:txBody>
      </p:sp>
      <p:sp>
        <p:nvSpPr>
          <p:cNvPr id="11" name="文本框 10"/>
          <p:cNvSpPr txBox="1"/>
          <p:nvPr/>
        </p:nvSpPr>
        <p:spPr>
          <a:xfrm>
            <a:off x="1081668" y="2412930"/>
            <a:ext cx="11063515" cy="3970318"/>
          </a:xfrm>
          <a:prstGeom prst="rect">
            <a:avLst/>
          </a:prstGeom>
          <a:noFill/>
        </p:spPr>
        <p:txBody>
          <a:bodyPr wrap="square" rtlCol="0">
            <a:spAutoFit/>
          </a:bodyPr>
          <a:lstStyle/>
          <a:p>
            <a:r>
              <a:rPr lang="en-US" altLang="zh-CN" dirty="0"/>
              <a:t>3PC</a:t>
            </a:r>
            <a:r>
              <a:rPr lang="zh-CN" altLang="en-US" dirty="0"/>
              <a:t>最关键要解决的就是协调者和参与者同时挂掉的问题，所以</a:t>
            </a:r>
            <a:r>
              <a:rPr lang="en-US" altLang="zh-CN" dirty="0"/>
              <a:t>3PC</a:t>
            </a:r>
            <a:r>
              <a:rPr lang="zh-CN" altLang="en-US" dirty="0"/>
              <a:t>把</a:t>
            </a:r>
            <a:r>
              <a:rPr lang="en-US" altLang="zh-CN" dirty="0"/>
              <a:t>2PC</a:t>
            </a:r>
            <a:r>
              <a:rPr lang="zh-CN" altLang="en-US" dirty="0"/>
              <a:t>的</a:t>
            </a:r>
            <a:r>
              <a:rPr lang="zh-CN" altLang="en-US" b="1" dirty="0"/>
              <a:t>准备阶段再次一分为二</a:t>
            </a:r>
            <a:r>
              <a:rPr lang="zh-CN" altLang="en-US" dirty="0"/>
              <a:t>，这样三阶段提交就有</a:t>
            </a:r>
            <a:r>
              <a:rPr lang="en-US" altLang="zh-CN" b="1" dirty="0" err="1"/>
              <a:t>CanCommit</a:t>
            </a:r>
            <a:r>
              <a:rPr lang="zh-CN" altLang="en-US" b="1" dirty="0"/>
              <a:t>、</a:t>
            </a:r>
            <a:r>
              <a:rPr lang="en-US" altLang="zh-CN" b="1" dirty="0" err="1"/>
              <a:t>PreCommit</a:t>
            </a:r>
            <a:r>
              <a:rPr lang="zh-CN" altLang="en-US" b="1" dirty="0"/>
              <a:t>、</a:t>
            </a:r>
            <a:r>
              <a:rPr lang="en-US" altLang="zh-CN" b="1" dirty="0" err="1"/>
              <a:t>DoCommit</a:t>
            </a:r>
            <a:r>
              <a:rPr lang="zh-CN" altLang="en-US" dirty="0"/>
              <a:t>三个阶段</a:t>
            </a:r>
            <a:r>
              <a:rPr lang="zh-CN" altLang="en-US" dirty="0" smtClean="0"/>
              <a:t>。</a:t>
            </a:r>
            <a:endParaRPr lang="en-US" altLang="zh-CN" dirty="0" smtClean="0"/>
          </a:p>
          <a:p>
            <a:endParaRPr lang="en-US" altLang="zh-CN" dirty="0"/>
          </a:p>
          <a:p>
            <a:endParaRPr lang="en-US" altLang="zh-CN" dirty="0" smtClean="0"/>
          </a:p>
          <a:p>
            <a:endParaRPr lang="en-US" altLang="zh-CN" dirty="0" smtClean="0"/>
          </a:p>
          <a:p>
            <a:endParaRPr lang="en-US" altLang="zh-CN" dirty="0"/>
          </a:p>
          <a:p>
            <a:endParaRPr lang="en-US" altLang="zh-CN" dirty="0" smtClean="0"/>
          </a:p>
          <a:p>
            <a:endParaRPr lang="en-US" altLang="zh-CN" dirty="0" smtClean="0"/>
          </a:p>
          <a:p>
            <a:endParaRPr lang="en-US" altLang="zh-CN" dirty="0" smtClean="0"/>
          </a:p>
          <a:p>
            <a:r>
              <a:rPr lang="zh-CN" altLang="en-US" dirty="0" smtClean="0"/>
              <a:t>在</a:t>
            </a:r>
            <a:r>
              <a:rPr lang="zh-CN" altLang="en-US" dirty="0"/>
              <a:t>第一阶段，只是询问所有参与者是否可可以执行事务操作，并不在本阶段执行事务操作。当协调者收到所有的参与者都返回</a:t>
            </a:r>
            <a:r>
              <a:rPr lang="en-US" altLang="zh-CN" dirty="0"/>
              <a:t>YES</a:t>
            </a:r>
            <a:r>
              <a:rPr lang="zh-CN" altLang="en-US" dirty="0"/>
              <a:t>时，在第二阶段才执行事务操作，然后在第三阶段在执行</a:t>
            </a:r>
            <a:r>
              <a:rPr lang="en-US" altLang="zh-CN" dirty="0"/>
              <a:t>commit</a:t>
            </a:r>
            <a:r>
              <a:rPr lang="zh-CN" altLang="en-US" dirty="0"/>
              <a:t>或者</a:t>
            </a:r>
            <a:r>
              <a:rPr lang="en-US" altLang="zh-CN" dirty="0"/>
              <a:t>rollback</a:t>
            </a:r>
            <a:r>
              <a:rPr lang="zh-CN" altLang="en-US" dirty="0" smtClean="0"/>
              <a:t>。</a:t>
            </a:r>
            <a:endParaRPr lang="en-US" altLang="zh-CN" dirty="0" smtClean="0"/>
          </a:p>
          <a:p>
            <a:endParaRPr lang="en-US" altLang="zh-CN" dirty="0"/>
          </a:p>
          <a:p>
            <a:r>
              <a:rPr lang="zh-CN" altLang="en-US" dirty="0"/>
              <a:t>如果挂掉的那台机器已经执行了</a:t>
            </a:r>
            <a:r>
              <a:rPr lang="en-US" altLang="zh-CN" dirty="0"/>
              <a:t>commit</a:t>
            </a:r>
            <a:r>
              <a:rPr lang="zh-CN" altLang="en-US" dirty="0"/>
              <a:t>，那么协调者可以从所有未挂掉的参与者的状态中分析出来，并执行</a:t>
            </a:r>
            <a:r>
              <a:rPr lang="en-US" altLang="zh-CN" dirty="0"/>
              <a:t>commit</a:t>
            </a:r>
            <a:r>
              <a:rPr lang="zh-CN" altLang="en-US" dirty="0"/>
              <a:t>。如果挂掉的那个参与者执行了</a:t>
            </a:r>
            <a:r>
              <a:rPr lang="en-US" altLang="zh-CN" dirty="0"/>
              <a:t>rollback</a:t>
            </a:r>
            <a:r>
              <a:rPr lang="zh-CN" altLang="en-US" dirty="0"/>
              <a:t>，那么协调者和其他的参与者执行的肯定也是</a:t>
            </a:r>
            <a:r>
              <a:rPr lang="en-US" altLang="zh-CN" dirty="0"/>
              <a:t>rollback</a:t>
            </a:r>
            <a:r>
              <a:rPr lang="zh-CN" altLang="en-US" dirty="0"/>
              <a:t>操作。</a:t>
            </a:r>
          </a:p>
        </p:txBody>
      </p:sp>
      <p:sp>
        <p:nvSpPr>
          <p:cNvPr id="4" name="文本框 3"/>
          <p:cNvSpPr txBox="1"/>
          <p:nvPr/>
        </p:nvSpPr>
        <p:spPr>
          <a:xfrm>
            <a:off x="1616927" y="3300275"/>
            <a:ext cx="2328680" cy="369332"/>
          </a:xfrm>
          <a:prstGeom prst="rect">
            <a:avLst/>
          </a:prstGeom>
          <a:solidFill>
            <a:schemeClr val="accent6"/>
          </a:solidFill>
        </p:spPr>
        <p:txBody>
          <a:bodyPr wrap="square" rtlCol="0">
            <a:spAutoFit/>
          </a:bodyPr>
          <a:lstStyle/>
          <a:p>
            <a:r>
              <a:rPr kumimoji="1" lang="zh-CN" altLang="en-US" dirty="0" smtClean="0"/>
              <a:t>准备</a:t>
            </a:r>
            <a:r>
              <a:rPr kumimoji="1" lang="en-US" altLang="zh-CN" dirty="0" smtClean="0"/>
              <a:t>(prepare)</a:t>
            </a:r>
            <a:r>
              <a:rPr kumimoji="1" lang="zh-CN" altLang="en-US" dirty="0" smtClean="0"/>
              <a:t>阶段</a:t>
            </a:r>
            <a:endParaRPr kumimoji="1" lang="zh-CN" altLang="en-US" dirty="0"/>
          </a:p>
        </p:txBody>
      </p:sp>
      <p:sp>
        <p:nvSpPr>
          <p:cNvPr id="18" name="文本框 17"/>
          <p:cNvSpPr txBox="1"/>
          <p:nvPr/>
        </p:nvSpPr>
        <p:spPr>
          <a:xfrm>
            <a:off x="1616927" y="4085286"/>
            <a:ext cx="2328680" cy="369332"/>
          </a:xfrm>
          <a:prstGeom prst="rect">
            <a:avLst/>
          </a:prstGeom>
          <a:solidFill>
            <a:schemeClr val="accent6"/>
          </a:solidFill>
        </p:spPr>
        <p:txBody>
          <a:bodyPr wrap="square" rtlCol="0">
            <a:spAutoFit/>
          </a:bodyPr>
          <a:lstStyle/>
          <a:p>
            <a:r>
              <a:rPr kumimoji="1" lang="zh-CN" altLang="en-US" dirty="0" smtClean="0"/>
              <a:t>提交</a:t>
            </a:r>
            <a:r>
              <a:rPr kumimoji="1" lang="en-US" altLang="zh-CN" dirty="0" smtClean="0"/>
              <a:t>(commit)</a:t>
            </a:r>
            <a:r>
              <a:rPr kumimoji="1" lang="zh-CN" altLang="en-US" dirty="0" smtClean="0"/>
              <a:t>阶段</a:t>
            </a:r>
            <a:endParaRPr kumimoji="1" lang="zh-CN" altLang="en-US" dirty="0"/>
          </a:p>
        </p:txBody>
      </p:sp>
      <p:sp>
        <p:nvSpPr>
          <p:cNvPr id="19" name="文本框 18"/>
          <p:cNvSpPr txBox="1"/>
          <p:nvPr/>
        </p:nvSpPr>
        <p:spPr>
          <a:xfrm>
            <a:off x="4662358" y="3060339"/>
            <a:ext cx="1916862" cy="369332"/>
          </a:xfrm>
          <a:prstGeom prst="rect">
            <a:avLst/>
          </a:prstGeom>
          <a:solidFill>
            <a:schemeClr val="accent2"/>
          </a:solidFill>
        </p:spPr>
        <p:txBody>
          <a:bodyPr wrap="square" rtlCol="0">
            <a:spAutoFit/>
          </a:bodyPr>
          <a:lstStyle/>
          <a:p>
            <a:r>
              <a:rPr kumimoji="1" lang="en-US" altLang="zh-CN" dirty="0" err="1" smtClean="0"/>
              <a:t>CanCommit</a:t>
            </a:r>
            <a:r>
              <a:rPr kumimoji="1" lang="zh-CN" altLang="en-US" dirty="0" smtClean="0"/>
              <a:t>阶段</a:t>
            </a:r>
            <a:endParaRPr kumimoji="1" lang="zh-CN" altLang="en-US" dirty="0"/>
          </a:p>
        </p:txBody>
      </p:sp>
      <p:sp>
        <p:nvSpPr>
          <p:cNvPr id="20" name="文本框 19"/>
          <p:cNvSpPr txBox="1"/>
          <p:nvPr/>
        </p:nvSpPr>
        <p:spPr>
          <a:xfrm>
            <a:off x="4696563" y="3682500"/>
            <a:ext cx="1916862" cy="369332"/>
          </a:xfrm>
          <a:prstGeom prst="rect">
            <a:avLst/>
          </a:prstGeom>
          <a:solidFill>
            <a:schemeClr val="accent2"/>
          </a:solidFill>
        </p:spPr>
        <p:txBody>
          <a:bodyPr wrap="square" rtlCol="0">
            <a:spAutoFit/>
          </a:bodyPr>
          <a:lstStyle/>
          <a:p>
            <a:r>
              <a:rPr kumimoji="1" lang="en-US" altLang="zh-CN" dirty="0" err="1" smtClean="0"/>
              <a:t>PreCommit</a:t>
            </a:r>
            <a:r>
              <a:rPr kumimoji="1" lang="zh-CN" altLang="en-US" dirty="0" smtClean="0"/>
              <a:t>阶段</a:t>
            </a:r>
            <a:endParaRPr kumimoji="1" lang="zh-CN" altLang="en-US" dirty="0"/>
          </a:p>
        </p:txBody>
      </p:sp>
      <p:sp>
        <p:nvSpPr>
          <p:cNvPr id="21" name="文本框 20"/>
          <p:cNvSpPr txBox="1"/>
          <p:nvPr/>
        </p:nvSpPr>
        <p:spPr>
          <a:xfrm>
            <a:off x="4711006" y="4333902"/>
            <a:ext cx="1916862" cy="369332"/>
          </a:xfrm>
          <a:prstGeom prst="rect">
            <a:avLst/>
          </a:prstGeom>
          <a:solidFill>
            <a:schemeClr val="accent2"/>
          </a:solidFill>
        </p:spPr>
        <p:txBody>
          <a:bodyPr wrap="square" rtlCol="0">
            <a:spAutoFit/>
          </a:bodyPr>
          <a:lstStyle/>
          <a:p>
            <a:r>
              <a:rPr kumimoji="1" lang="en-US" altLang="zh-CN" dirty="0" err="1" smtClean="0"/>
              <a:t>DoCommit</a:t>
            </a:r>
            <a:r>
              <a:rPr kumimoji="1" lang="zh-CN" altLang="en-US" dirty="0" smtClean="0"/>
              <a:t>阶段</a:t>
            </a:r>
            <a:endParaRPr kumimoji="1" lang="zh-CN" altLang="en-US" dirty="0"/>
          </a:p>
        </p:txBody>
      </p:sp>
      <p:cxnSp>
        <p:nvCxnSpPr>
          <p:cNvPr id="15" name="直线箭头连接符 14"/>
          <p:cNvCxnSpPr/>
          <p:nvPr/>
        </p:nvCxnSpPr>
        <p:spPr>
          <a:xfrm flipV="1">
            <a:off x="3945607" y="3300275"/>
            <a:ext cx="716751" cy="129396"/>
          </a:xfrm>
          <a:prstGeom prst="straightConnector1">
            <a:avLst/>
          </a:prstGeom>
          <a:ln cmpd="thickThin">
            <a:tailEnd type="triangle"/>
          </a:ln>
        </p:spPr>
        <p:style>
          <a:lnRef idx="1">
            <a:schemeClr val="accent1"/>
          </a:lnRef>
          <a:fillRef idx="0">
            <a:schemeClr val="accent1"/>
          </a:fillRef>
          <a:effectRef idx="0">
            <a:schemeClr val="accent1"/>
          </a:effectRef>
          <a:fontRef idx="minor">
            <a:schemeClr val="tx1"/>
          </a:fontRef>
        </p:style>
      </p:cxnSp>
      <p:cxnSp>
        <p:nvCxnSpPr>
          <p:cNvPr id="28" name="直线箭头连接符 27"/>
          <p:cNvCxnSpPr/>
          <p:nvPr/>
        </p:nvCxnSpPr>
        <p:spPr>
          <a:xfrm>
            <a:off x="3945607" y="3429671"/>
            <a:ext cx="750956" cy="365487"/>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1" name="直线箭头连接符 30"/>
          <p:cNvCxnSpPr>
            <a:endCxn id="21" idx="1"/>
          </p:cNvCxnSpPr>
          <p:nvPr/>
        </p:nvCxnSpPr>
        <p:spPr>
          <a:xfrm>
            <a:off x="3945607" y="4271874"/>
            <a:ext cx="765399" cy="24669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9732603"/>
      </p:ext>
    </p:extLst>
  </p:cSld>
  <p:clrMapOvr>
    <a:masterClrMapping/>
  </p:clrMapOvr>
  <mc:AlternateContent xmlns:mc="http://schemas.openxmlformats.org/markup-compatibility/2006" xmlns:p14="http://schemas.microsoft.com/office/powerpoint/2010/main">
    <mc:Choice Requires="p14">
      <p:transition spd="slow" p14:dur="2000" advTm="1000">
        <p14:prism isContent="1"/>
      </p:transition>
    </mc:Choice>
    <mc:Fallback xmlns="">
      <p:transition spd="slow" advTm="1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fade">
                                      <p:cBhvr>
                                        <p:cTn id="7" dur="500"/>
                                        <p:tgtEl>
                                          <p:spTgt spid="12"/>
                                        </p:tgtEl>
                                      </p:cBhvr>
                                    </p:animEffect>
                                  </p:childTnLst>
                                </p:cTn>
                              </p:par>
                            </p:childTnLst>
                          </p:cTn>
                        </p:par>
                        <p:par>
                          <p:cTn id="8" fill="hold">
                            <p:stCondLst>
                              <p:cond delay="500"/>
                            </p:stCondLst>
                            <p:childTnLst>
                              <p:par>
                                <p:cTn id="9" presetID="53" presetClass="entr" presetSubtype="16" fill="hold" grpId="0" nodeType="afterEffect">
                                  <p:stCondLst>
                                    <p:cond delay="0"/>
                                  </p:stCondLst>
                                  <p:childTnLst>
                                    <p:set>
                                      <p:cBhvr>
                                        <p:cTn id="10" dur="1" fill="hold">
                                          <p:stCondLst>
                                            <p:cond delay="0"/>
                                          </p:stCondLst>
                                        </p:cTn>
                                        <p:tgtEl>
                                          <p:spTgt spid="9"/>
                                        </p:tgtEl>
                                        <p:attrNameLst>
                                          <p:attrName>style.visibility</p:attrName>
                                        </p:attrNameLst>
                                      </p:cBhvr>
                                      <p:to>
                                        <p:strVal val="visible"/>
                                      </p:to>
                                    </p:set>
                                    <p:anim calcmode="lin" valueType="num">
                                      <p:cBhvr>
                                        <p:cTn id="11" dur="500" fill="hold"/>
                                        <p:tgtEl>
                                          <p:spTgt spid="9"/>
                                        </p:tgtEl>
                                        <p:attrNameLst>
                                          <p:attrName>ppt_w</p:attrName>
                                        </p:attrNameLst>
                                      </p:cBhvr>
                                      <p:tavLst>
                                        <p:tav tm="0">
                                          <p:val>
                                            <p:fltVal val="0"/>
                                          </p:val>
                                        </p:tav>
                                        <p:tav tm="100000">
                                          <p:val>
                                            <p:strVal val="#ppt_w"/>
                                          </p:val>
                                        </p:tav>
                                      </p:tavLst>
                                    </p:anim>
                                    <p:anim calcmode="lin" valueType="num">
                                      <p:cBhvr>
                                        <p:cTn id="12" dur="500" fill="hold"/>
                                        <p:tgtEl>
                                          <p:spTgt spid="9"/>
                                        </p:tgtEl>
                                        <p:attrNameLst>
                                          <p:attrName>ppt_h</p:attrName>
                                        </p:attrNameLst>
                                      </p:cBhvr>
                                      <p:tavLst>
                                        <p:tav tm="0">
                                          <p:val>
                                            <p:fltVal val="0"/>
                                          </p:val>
                                        </p:tav>
                                        <p:tav tm="100000">
                                          <p:val>
                                            <p:strVal val="#ppt_h"/>
                                          </p:val>
                                        </p:tav>
                                      </p:tavLst>
                                    </p:anim>
                                    <p:animEffect transition="in" filter="fade">
                                      <p:cBhvr>
                                        <p:cTn id="13" dur="500"/>
                                        <p:tgtEl>
                                          <p:spTgt spid="9"/>
                                        </p:tgtEl>
                                      </p:cBhvr>
                                    </p:animEffect>
                                  </p:childTnLst>
                                </p:cTn>
                              </p:par>
                            </p:childTnLst>
                          </p:cTn>
                        </p:par>
                        <p:par>
                          <p:cTn id="14" fill="hold">
                            <p:stCondLst>
                              <p:cond delay="1000"/>
                            </p:stCondLst>
                            <p:childTnLst>
                              <p:par>
                                <p:cTn id="15" presetID="22" presetClass="entr" presetSubtype="8" fill="hold" grpId="0" nodeType="afterEffect">
                                  <p:stCondLst>
                                    <p:cond delay="0"/>
                                  </p:stCondLst>
                                  <p:childTnLst>
                                    <p:set>
                                      <p:cBhvr>
                                        <p:cTn id="16" dur="1" fill="hold">
                                          <p:stCondLst>
                                            <p:cond delay="0"/>
                                          </p:stCondLst>
                                        </p:cTn>
                                        <p:tgtEl>
                                          <p:spTgt spid="16"/>
                                        </p:tgtEl>
                                        <p:attrNameLst>
                                          <p:attrName>style.visibility</p:attrName>
                                        </p:attrNameLst>
                                      </p:cBhvr>
                                      <p:to>
                                        <p:strVal val="visible"/>
                                      </p:to>
                                    </p:set>
                                    <p:animEffect transition="in" filter="wipe(left)">
                                      <p:cBhvr>
                                        <p:cTn id="17" dur="500"/>
                                        <p:tgtEl>
                                          <p:spTgt spid="16"/>
                                        </p:tgtEl>
                                      </p:cBhvr>
                                    </p:animEffect>
                                  </p:childTnLst>
                                </p:cTn>
                              </p:par>
                            </p:childTnLst>
                          </p:cTn>
                        </p:par>
                        <p:par>
                          <p:cTn id="18" fill="hold">
                            <p:stCondLst>
                              <p:cond delay="1500"/>
                            </p:stCondLst>
                            <p:childTnLst>
                              <p:par>
                                <p:cTn id="19" presetID="22" presetClass="entr" presetSubtype="8" fill="hold" grpId="0" nodeType="after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wipe(left)">
                                      <p:cBhvr>
                                        <p:cTn id="21" dur="5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animBg="1"/>
      <p:bldP spid="16" grpId="0" animBg="1"/>
      <p:bldP spid="9"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自定义设计方案">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41281</TotalTime>
  <Words>1766</Words>
  <Application>Microsoft Macintosh PowerPoint</Application>
  <PresentationFormat>宽屏</PresentationFormat>
  <Paragraphs>276</Paragraphs>
  <Slides>30</Slides>
  <Notes>28</Notes>
  <HiddenSlides>0</HiddenSlides>
  <MMClips>1</MMClips>
  <ScaleCrop>false</ScaleCrop>
  <HeadingPairs>
    <vt:vector size="6" baseType="variant">
      <vt:variant>
        <vt:lpstr>已用的字体</vt:lpstr>
      </vt:variant>
      <vt:variant>
        <vt:i4>11</vt:i4>
      </vt:variant>
      <vt:variant>
        <vt:lpstr>主题</vt:lpstr>
      </vt:variant>
      <vt:variant>
        <vt:i4>2</vt:i4>
      </vt:variant>
      <vt:variant>
        <vt:lpstr>幻灯片标题</vt:lpstr>
      </vt:variant>
      <vt:variant>
        <vt:i4>30</vt:i4>
      </vt:variant>
    </vt:vector>
  </HeadingPairs>
  <TitlesOfParts>
    <vt:vector size="43" baseType="lpstr">
      <vt:lpstr>-apple-system</vt:lpstr>
      <vt:lpstr>DengXian</vt:lpstr>
      <vt:lpstr>DengXian Light</vt:lpstr>
      <vt:lpstr>Microsoft YaHei</vt:lpstr>
      <vt:lpstr>Wingdings</vt:lpstr>
      <vt:lpstr>等线</vt:lpstr>
      <vt:lpstr>等线 Light</vt:lpstr>
      <vt:lpstr>迷你简汉真广标</vt:lpstr>
      <vt:lpstr>微软雅黑</vt:lpstr>
      <vt:lpstr>造字工房悦黑体验版纤细体</vt:lpstr>
      <vt:lpstr>Arial</vt:lpstr>
      <vt:lpstr>Office 主题​​</vt:lpstr>
      <vt:lpstr>自定义设计方案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15.0035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hxj</dc:creator>
  <cp:lastModifiedBy>Microsoft Office 用户</cp:lastModifiedBy>
  <cp:revision>366</cp:revision>
  <dcterms:created xsi:type="dcterms:W3CDTF">2017-08-16T02:23:06Z</dcterms:created>
  <dcterms:modified xsi:type="dcterms:W3CDTF">2019-01-17T08:02:33Z</dcterms:modified>
</cp:coreProperties>
</file>